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9" r:id="rId2"/>
    <p:sldId id="317" r:id="rId3"/>
    <p:sldId id="324" r:id="rId4"/>
    <p:sldId id="327" r:id="rId5"/>
    <p:sldId id="326" r:id="rId6"/>
    <p:sldId id="294" r:id="rId7"/>
    <p:sldId id="320" r:id="rId8"/>
    <p:sldId id="330" r:id="rId9"/>
    <p:sldId id="328" r:id="rId10"/>
    <p:sldId id="329" r:id="rId11"/>
    <p:sldId id="333" r:id="rId12"/>
    <p:sldId id="334" r:id="rId13"/>
    <p:sldId id="335" r:id="rId14"/>
    <p:sldId id="336" r:id="rId15"/>
    <p:sldId id="332" r:id="rId16"/>
    <p:sldId id="342" r:id="rId17"/>
    <p:sldId id="337" r:id="rId18"/>
    <p:sldId id="338" r:id="rId19"/>
    <p:sldId id="339" r:id="rId20"/>
    <p:sldId id="340" r:id="rId21"/>
    <p:sldId id="341" r:id="rId22"/>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6012"/>
  </p:normalViewPr>
  <p:slideViewPr>
    <p:cSldViewPr>
      <p:cViewPr varScale="1">
        <p:scale>
          <a:sx n="112" d="100"/>
          <a:sy n="112" d="100"/>
        </p:scale>
        <p:origin x="1400" y="20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2830" tIns="46415" rIns="92830" bIns="46415"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2830" tIns="46415" rIns="92830" bIns="46415" rtlCol="0"/>
          <a:lstStyle>
            <a:lvl1pPr algn="r" eaLnBrk="1" hangingPunct="1">
              <a:defRPr sz="1200">
                <a:cs typeface="Arial" charset="0"/>
              </a:defRPr>
            </a:lvl1pPr>
          </a:lstStyle>
          <a:p>
            <a:pPr>
              <a:defRPr/>
            </a:pPr>
            <a:fld id="{0E71699F-5872-45A4-B4FD-095CD95BFE16}" type="datetimeFigureOut">
              <a:rPr lang="en-US"/>
              <a:pPr>
                <a:defRPr/>
              </a:pPr>
              <a:t>10/11/15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2830" tIns="46415" rIns="92830" bIns="464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lIns="92830" tIns="46415" rIns="92830" bIns="46415"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2830" tIns="46415" rIns="92830" bIns="46415" numCol="1" anchor="b" anchorCtr="0" compatLnSpc="1">
            <a:prstTxWarp prst="textNoShape">
              <a:avLst/>
            </a:prstTxWarp>
          </a:bodyPr>
          <a:lstStyle>
            <a:lvl1pPr algn="r" eaLnBrk="1" hangingPunct="1">
              <a:defRPr sz="1200"/>
            </a:lvl1pPr>
          </a:lstStyle>
          <a:p>
            <a:pPr>
              <a:defRPr/>
            </a:pPr>
            <a:fld id="{999F0412-AE98-4CB5-8DE1-9BCD7EF2EA9D}" type="slidenum">
              <a:rPr lang="en-US" altLang="en-US"/>
              <a:pPr>
                <a:defRPr/>
              </a:pPr>
              <a:t>‹#›</a:t>
            </a:fld>
            <a:endParaRPr lang="en-US" altLang="en-US"/>
          </a:p>
        </p:txBody>
      </p:sp>
    </p:spTree>
    <p:extLst>
      <p:ext uri="{BB962C8B-B14F-4D97-AF65-F5344CB8AC3E}">
        <p14:creationId xmlns:p14="http://schemas.microsoft.com/office/powerpoint/2010/main" val="1751999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3666C20-30FE-4009-8C16-6CF97C28447B}" type="datetimeFigureOut">
              <a:rPr lang="en-US"/>
              <a:pPr>
                <a:defRPr/>
              </a:pPr>
              <a:t>10/11/15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4B105D-BAE4-4A2A-A187-CDA760B4121F}" type="slidenum">
              <a:rPr lang="en-US" altLang="en-US"/>
              <a:pPr>
                <a:defRPr/>
              </a:pPr>
              <a:t>‹#›</a:t>
            </a:fld>
            <a:endParaRPr lang="en-US" altLang="en-US"/>
          </a:p>
        </p:txBody>
      </p:sp>
    </p:spTree>
    <p:extLst>
      <p:ext uri="{BB962C8B-B14F-4D97-AF65-F5344CB8AC3E}">
        <p14:creationId xmlns:p14="http://schemas.microsoft.com/office/powerpoint/2010/main" val="425241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80D1D3-C8D8-4340-98E1-515930CE726D}" type="datetimeFigureOut">
              <a:rPr lang="en-US"/>
              <a:pPr>
                <a:defRPr/>
              </a:pPr>
              <a:t>10/11/15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FB0F56-59DE-4C7A-B9A1-0C3D4CD185CA}" type="slidenum">
              <a:rPr lang="en-US" altLang="en-US"/>
              <a:pPr>
                <a:defRPr/>
              </a:pPr>
              <a:t>‹#›</a:t>
            </a:fld>
            <a:endParaRPr lang="en-US" altLang="en-US"/>
          </a:p>
        </p:txBody>
      </p:sp>
    </p:spTree>
    <p:extLst>
      <p:ext uri="{BB962C8B-B14F-4D97-AF65-F5344CB8AC3E}">
        <p14:creationId xmlns:p14="http://schemas.microsoft.com/office/powerpoint/2010/main" val="399826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3E1294-C4F3-4FBF-8331-AE87FB5DF161}" type="datetimeFigureOut">
              <a:rPr lang="en-US"/>
              <a:pPr>
                <a:defRPr/>
              </a:pPr>
              <a:t>10/11/15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E4EAE3-AE2D-4B52-BDDC-6DB37F920EA1}" type="slidenum">
              <a:rPr lang="en-US" altLang="en-US"/>
              <a:pPr>
                <a:defRPr/>
              </a:pPr>
              <a:t>‹#›</a:t>
            </a:fld>
            <a:endParaRPr lang="en-US" altLang="en-US"/>
          </a:p>
        </p:txBody>
      </p:sp>
    </p:spTree>
    <p:extLst>
      <p:ext uri="{BB962C8B-B14F-4D97-AF65-F5344CB8AC3E}">
        <p14:creationId xmlns:p14="http://schemas.microsoft.com/office/powerpoint/2010/main" val="3279636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70176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5001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5754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39564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5415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1"/>
            <a:ext cx="4419600" cy="3810000"/>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3810001"/>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
        <p:nvSpPr>
          <p:cNvPr id="8" name="Text Placeholder 3"/>
          <p:cNvSpPr>
            <a:spLocks noGrp="1"/>
          </p:cNvSpPr>
          <p:nvPr>
            <p:ph type="body" sz="half" idx="13"/>
          </p:nvPr>
        </p:nvSpPr>
        <p:spPr>
          <a:xfrm>
            <a:off x="76200" y="5367338"/>
            <a:ext cx="8839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62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20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2400740-F00B-4FAC-BCC9-A470ACFB0430}" type="datetimeFigureOut">
              <a:rPr lang="en-US"/>
              <a:pPr>
                <a:defRPr/>
              </a:pPr>
              <a:t>10/11/15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1AB550-8862-435E-AB9F-FA9063D3378D}" type="slidenum">
              <a:rPr lang="en-US" altLang="en-US"/>
              <a:pPr>
                <a:defRPr/>
              </a:pPr>
              <a:t>‹#›</a:t>
            </a:fld>
            <a:endParaRPr lang="en-US" altLang="en-US"/>
          </a:p>
        </p:txBody>
      </p:sp>
    </p:spTree>
    <p:extLst>
      <p:ext uri="{BB962C8B-B14F-4D97-AF65-F5344CB8AC3E}">
        <p14:creationId xmlns:p14="http://schemas.microsoft.com/office/powerpoint/2010/main" val="195092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3CD99E9-B7C0-4D20-A58F-A22C4FC790A8}" type="datetimeFigureOut">
              <a:rPr lang="en-US"/>
              <a:pPr>
                <a:defRPr/>
              </a:pPr>
              <a:t>10/11/15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3AD2C2-8C91-4CD5-8886-5EEBF4FA26E2}" type="slidenum">
              <a:rPr lang="en-US" altLang="en-US"/>
              <a:pPr>
                <a:defRPr/>
              </a:pPr>
              <a:t>‹#›</a:t>
            </a:fld>
            <a:endParaRPr lang="en-US" altLang="en-US"/>
          </a:p>
        </p:txBody>
      </p:sp>
    </p:spTree>
    <p:extLst>
      <p:ext uri="{BB962C8B-B14F-4D97-AF65-F5344CB8AC3E}">
        <p14:creationId xmlns:p14="http://schemas.microsoft.com/office/powerpoint/2010/main" val="419775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lgn="l">
              <a:lnSpc>
                <a:spcPct val="90000"/>
              </a:lnSpc>
              <a:defRPr sz="3600">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6200" y="1524000"/>
            <a:ext cx="4419600" cy="4525963"/>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24000"/>
            <a:ext cx="4267200" cy="4525963"/>
          </a:xfrm>
        </p:spPr>
        <p:txBody>
          <a:bodyPr/>
          <a:lstStyle>
            <a:lvl1pPr>
              <a:defRPr sz="22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061484-C46D-4AF7-A25D-B42195E7BE24}"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34165C7-7D00-4DF6-9EE1-DC7FFFE0E6E6}" type="slidenum">
              <a:rPr lang="en-US" altLang="en-US"/>
              <a:pPr>
                <a:defRPr/>
              </a:pPr>
              <a:t>‹#›</a:t>
            </a:fld>
            <a:endParaRPr lang="en-US" altLang="en-US"/>
          </a:p>
        </p:txBody>
      </p:sp>
    </p:spTree>
    <p:extLst>
      <p:ext uri="{BB962C8B-B14F-4D97-AF65-F5344CB8AC3E}">
        <p14:creationId xmlns:p14="http://schemas.microsoft.com/office/powerpoint/2010/main" val="111685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 y="1535113"/>
            <a:ext cx="4421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6200" y="2174875"/>
            <a:ext cx="4421188" cy="3951288"/>
          </a:xfrm>
        </p:spPr>
        <p:txBody>
          <a:bodyPr/>
          <a:lstStyle>
            <a:lvl1pPr>
              <a:defRPr sz="22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270375" cy="3951288"/>
          </a:xfrm>
        </p:spPr>
        <p:txBody>
          <a:bodyPr/>
          <a:lstStyle>
            <a:lvl1pPr>
              <a:defRPr sz="22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35499790-2A45-4786-A29F-47FD8C2F3556}" type="datetimeFigureOut">
              <a:rPr lang="en-US"/>
              <a:pPr>
                <a:defRPr/>
              </a:pPr>
              <a:t>10/11/15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AE7067-3137-45B7-9B25-DA15014B64B9}" type="slidenum">
              <a:rPr lang="en-US" altLang="en-US"/>
              <a:pPr>
                <a:defRPr/>
              </a:pPr>
              <a:t>‹#›</a:t>
            </a:fld>
            <a:endParaRPr lang="en-US" altLang="en-US"/>
          </a:p>
        </p:txBody>
      </p:sp>
    </p:spTree>
    <p:extLst>
      <p:ext uri="{BB962C8B-B14F-4D97-AF65-F5344CB8AC3E}">
        <p14:creationId xmlns:p14="http://schemas.microsoft.com/office/powerpoint/2010/main" val="177617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86928C1-630A-4F48-B9D8-FD6E0E254F94}" type="datetimeFigureOut">
              <a:rPr lang="en-US"/>
              <a:pPr>
                <a:defRPr/>
              </a:pPr>
              <a:t>10/11/15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1A780A-D54A-4843-8426-642117E3FC3C}" type="slidenum">
              <a:rPr lang="en-US" altLang="en-US"/>
              <a:pPr>
                <a:defRPr/>
              </a:pPr>
              <a:t>‹#›</a:t>
            </a:fld>
            <a:endParaRPr lang="en-US" altLang="en-US"/>
          </a:p>
        </p:txBody>
      </p:sp>
    </p:spTree>
    <p:extLst>
      <p:ext uri="{BB962C8B-B14F-4D97-AF65-F5344CB8AC3E}">
        <p14:creationId xmlns:p14="http://schemas.microsoft.com/office/powerpoint/2010/main" val="387685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AFDEBC-F5AC-4AA8-B311-F17284A9D7D6}" type="datetimeFigureOut">
              <a:rPr lang="en-US"/>
              <a:pPr>
                <a:defRPr/>
              </a:pPr>
              <a:t>10/11/15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4CFA571-B136-45B5-A1F5-6A4464EDBE20}" type="slidenum">
              <a:rPr lang="en-US" altLang="en-US"/>
              <a:pPr>
                <a:defRPr/>
              </a:pPr>
              <a:t>‹#›</a:t>
            </a:fld>
            <a:endParaRPr lang="en-US" altLang="en-US"/>
          </a:p>
        </p:txBody>
      </p:sp>
    </p:spTree>
    <p:extLst>
      <p:ext uri="{BB962C8B-B14F-4D97-AF65-F5344CB8AC3E}">
        <p14:creationId xmlns:p14="http://schemas.microsoft.com/office/powerpoint/2010/main" val="145418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BA4B06-A856-4C88-9A7C-424365F40EA6}"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84D4E3-4F1C-45B6-A0AC-CA8650CC9627}" type="slidenum">
              <a:rPr lang="en-US" altLang="en-US"/>
              <a:pPr>
                <a:defRPr/>
              </a:pPr>
              <a:t>‹#›</a:t>
            </a:fld>
            <a:endParaRPr lang="en-US" altLang="en-US"/>
          </a:p>
        </p:txBody>
      </p:sp>
    </p:spTree>
    <p:extLst>
      <p:ext uri="{BB962C8B-B14F-4D97-AF65-F5344CB8AC3E}">
        <p14:creationId xmlns:p14="http://schemas.microsoft.com/office/powerpoint/2010/main" val="267760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9C13B3-A96B-4F6B-9DEF-9559876B6EAA}" type="datetimeFigureOut">
              <a:rPr lang="en-US"/>
              <a:pPr>
                <a:defRPr/>
              </a:pPr>
              <a:t>10/11/15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3D4169-68D3-47E3-9B57-0BFF47BFB425}" type="slidenum">
              <a:rPr lang="en-US" altLang="en-US"/>
              <a:pPr>
                <a:defRPr/>
              </a:pPr>
              <a:t>‹#›</a:t>
            </a:fld>
            <a:endParaRPr lang="en-US" altLang="en-US"/>
          </a:p>
        </p:txBody>
      </p:sp>
    </p:spTree>
    <p:extLst>
      <p:ext uri="{BB962C8B-B14F-4D97-AF65-F5344CB8AC3E}">
        <p14:creationId xmlns:p14="http://schemas.microsoft.com/office/powerpoint/2010/main" val="35211093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74638"/>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D90534F-13FF-452B-9C8F-71D3577859E4}" type="datetimeFigureOut">
              <a:rPr lang="en-US"/>
              <a:pPr>
                <a:defRPr/>
              </a:pPr>
              <a:t>10/11/15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CF680C9-98A3-4B23-9806-7F289E90DE4D}" type="slidenum">
              <a:rPr lang="en-US" altLang="en-US"/>
              <a:pPr>
                <a:defRPr/>
              </a:pPr>
              <a:t>‹#›</a:t>
            </a:fld>
            <a:endParaRPr lang="en-US" altLang="en-US"/>
          </a:p>
        </p:txBody>
      </p:sp>
      <p:sp>
        <p:nvSpPr>
          <p:cNvPr id="1031" name="TextBox 1"/>
          <p:cNvSpPr txBox="1">
            <a:spLocks noChangeArrowheads="1"/>
          </p:cNvSpPr>
          <p:nvPr userDrawn="1"/>
        </p:nvSpPr>
        <p:spPr bwMode="auto">
          <a:xfrm>
            <a:off x="8915400" y="23813"/>
            <a:ext cx="1825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r" eaLnBrk="1" hangingPunct="1">
              <a:defRPr/>
            </a:pPr>
            <a:fld id="{C2B2402D-0E36-4A93-8470-10E32404931A}" type="slidenum">
              <a:rPr lang="en-US" altLang="en-US" sz="1200" smtClean="0">
                <a:solidFill>
                  <a:srgbClr val="7F7F7F"/>
                </a:solidFill>
              </a:rPr>
              <a:pPr algn="r" eaLnBrk="1" hangingPunct="1">
                <a:defRPr/>
              </a:pPr>
              <a:t>‹#›</a:t>
            </a:fld>
            <a:endParaRPr lang="en-US" altLang="en-US" sz="1200"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iming>
    <p:tnLst>
      <p:par>
        <p:cTn id="1" dur="indefinite" restart="never" nodeType="tmRoot"/>
      </p:par>
    </p:tnLst>
  </p:timing>
  <p:txStyles>
    <p:titleStyle>
      <a:lvl1pPr algn="l" rtl="0" eaLnBrk="0" fontAlgn="base" hangingPunct="0">
        <a:spcBef>
          <a:spcPct val="0"/>
        </a:spcBef>
        <a:spcAft>
          <a:spcPct val="0"/>
        </a:spcAft>
        <a:defRPr sz="3600" kern="1200">
          <a:solidFill>
            <a:schemeClr val="tx1"/>
          </a:solidFill>
          <a:latin typeface="Calibri Light" panose="020F0302020204030204" pitchFamily="34" charset="0"/>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Calibri Light" panose="020F0302020204030204"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Calibri Light" panose="020F0302020204030204"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Light" panose="020F0302020204030204"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Calibri Light" panose="020F03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3.png"/><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eg"/><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eg"/><Relationship Id="rId3"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9.jpeg"/><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1.jpeg"/><Relationship Id="rId3" Type="http://schemas.openxmlformats.org/officeDocument/2006/relationships/image" Target="../media/image12.jpeg"/></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5" Type="http://schemas.openxmlformats.org/officeDocument/2006/relationships/image" Target="../media/image16.jpeg"/><Relationship Id="rId1" Type="http://schemas.openxmlformats.org/officeDocument/2006/relationships/slideLayout" Target="../slideLayouts/slideLayout16.xml"/><Relationship Id="rId2"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g"/><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124200"/>
            <a:ext cx="8686800" cy="1470025"/>
          </a:xfrm>
        </p:spPr>
        <p:txBody>
          <a:bodyPr/>
          <a:lstStyle/>
          <a:p>
            <a:pPr algn="ctr">
              <a:defRPr/>
            </a:pPr>
            <a:r>
              <a:rPr lang="en-US" sz="1800" smtClean="0">
                <a:solidFill>
                  <a:schemeClr val="bg1">
                    <a:lumMod val="50000"/>
                  </a:schemeClr>
                </a:solidFill>
              </a:rPr>
              <a:t>CIGRE Grid of the Future</a:t>
            </a:r>
            <a:br>
              <a:rPr lang="en-US" sz="1800" smtClean="0">
                <a:solidFill>
                  <a:schemeClr val="bg1">
                    <a:lumMod val="50000"/>
                  </a:schemeClr>
                </a:solidFill>
              </a:rPr>
            </a:br>
            <a:r>
              <a:rPr lang="en-US" sz="1800" smtClean="0">
                <a:solidFill>
                  <a:schemeClr val="bg1">
                    <a:lumMod val="50000"/>
                  </a:schemeClr>
                </a:solidFill>
              </a:rPr>
              <a:t>12 October 2015</a:t>
            </a:r>
            <a:br>
              <a:rPr lang="en-US" sz="1800" smtClean="0">
                <a:solidFill>
                  <a:schemeClr val="bg1">
                    <a:lumMod val="50000"/>
                  </a:schemeClr>
                </a:solidFill>
              </a:rPr>
            </a:br>
            <a:r>
              <a:rPr lang="en-US" sz="1800" smtClean="0">
                <a:solidFill>
                  <a:schemeClr val="bg1">
                    <a:lumMod val="50000"/>
                  </a:schemeClr>
                </a:solidFill>
              </a:rPr>
              <a:t>Chicago, Illinois, USA</a:t>
            </a:r>
            <a:endParaRPr lang="en-US" sz="1800" dirty="0">
              <a:solidFill>
                <a:schemeClr val="bg1">
                  <a:lumMod val="50000"/>
                </a:schemeClr>
              </a:solidFill>
            </a:endParaRPr>
          </a:p>
        </p:txBody>
      </p:sp>
      <p:sp>
        <p:nvSpPr>
          <p:cNvPr id="3075" name="Subtitle 4"/>
          <p:cNvSpPr>
            <a:spLocks noGrp="1"/>
          </p:cNvSpPr>
          <p:nvPr>
            <p:ph type="subTitle" idx="1"/>
          </p:nvPr>
        </p:nvSpPr>
        <p:spPr>
          <a:xfrm>
            <a:off x="381000" y="990600"/>
            <a:ext cx="8458200" cy="533400"/>
          </a:xfrm>
        </p:spPr>
        <p:txBody>
          <a:bodyPr/>
          <a:lstStyle/>
          <a:p>
            <a:pPr algn="l"/>
            <a:r>
              <a:rPr lang="en-US" altLang="en-US" sz="4800" dirty="0" smtClean="0">
                <a:solidFill>
                  <a:schemeClr val="tx2"/>
                </a:solidFill>
              </a:rPr>
              <a:t>Data Quality and Waveform Analytics </a:t>
            </a:r>
            <a:r>
              <a:rPr lang="en-US" altLang="en-US" sz="4000" dirty="0" smtClean="0">
                <a:solidFill>
                  <a:schemeClr val="tx2"/>
                </a:solidFill>
              </a:rPr>
              <a:t/>
            </a:r>
            <a:br>
              <a:rPr lang="en-US" altLang="en-US" sz="4000" dirty="0" smtClean="0">
                <a:solidFill>
                  <a:schemeClr val="tx2"/>
                </a:solidFill>
              </a:rPr>
            </a:br>
            <a:endParaRPr lang="en-US" altLang="en-US" sz="2400" dirty="0" smtClean="0">
              <a:solidFill>
                <a:schemeClr val="tx2"/>
              </a:solidFill>
            </a:endParaRPr>
          </a:p>
        </p:txBody>
      </p:sp>
      <p:sp>
        <p:nvSpPr>
          <p:cNvPr id="6" name="Title 3"/>
          <p:cNvSpPr txBox="1">
            <a:spLocks/>
          </p:cNvSpPr>
          <p:nvPr/>
        </p:nvSpPr>
        <p:spPr bwMode="auto">
          <a:xfrm>
            <a:off x="228600" y="4800600"/>
            <a:ext cx="8763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1600" dirty="0" smtClean="0">
                <a:solidFill>
                  <a:schemeClr val="bg1">
                    <a:lumMod val="50000"/>
                  </a:schemeClr>
                </a:solidFill>
              </a:rPr>
              <a:t>Jeffrey Wischkaemper, Ph. D.</a:t>
            </a:r>
          </a:p>
          <a:p>
            <a:pPr>
              <a:defRPr/>
            </a:pPr>
            <a:r>
              <a:rPr lang="en-US" sz="1400" dirty="0" smtClean="0">
                <a:solidFill>
                  <a:schemeClr val="bg1">
                    <a:lumMod val="50000"/>
                  </a:schemeClr>
                </a:solidFill>
              </a:rPr>
              <a:t>Research Engineer</a:t>
            </a:r>
          </a:p>
          <a:p>
            <a:pPr>
              <a:defRPr/>
            </a:pPr>
            <a:r>
              <a:rPr lang="en-US" sz="1400" dirty="0" smtClean="0">
                <a:solidFill>
                  <a:schemeClr val="bg1">
                    <a:lumMod val="50000"/>
                  </a:schemeClr>
                </a:solidFill>
              </a:rPr>
              <a:t>Department of Electrical and Computer Engineering</a:t>
            </a:r>
          </a:p>
          <a:p>
            <a:pPr>
              <a:defRPr/>
            </a:pPr>
            <a:r>
              <a:rPr lang="en-US" sz="1400" dirty="0" smtClean="0">
                <a:solidFill>
                  <a:schemeClr val="bg1">
                    <a:lumMod val="50000"/>
                  </a:schemeClr>
                </a:solidFill>
              </a:rPr>
              <a:t>Texas A&amp;M University</a:t>
            </a:r>
          </a:p>
          <a:p>
            <a:pPr>
              <a:defRPr/>
            </a:pPr>
            <a:r>
              <a:rPr lang="en-US" sz="1400" dirty="0" smtClean="0">
                <a:solidFill>
                  <a:schemeClr val="bg1">
                    <a:lumMod val="50000"/>
                  </a:schemeClr>
                </a:solidFill>
              </a:rPr>
              <a:t>979-575-7213</a:t>
            </a:r>
          </a:p>
          <a:p>
            <a:pPr>
              <a:defRPr/>
            </a:pPr>
            <a:r>
              <a:rPr lang="en-US" sz="1400" dirty="0" smtClean="0">
                <a:solidFill>
                  <a:schemeClr val="bg1">
                    <a:lumMod val="50000"/>
                  </a:schemeClr>
                </a:solidFill>
              </a:rPr>
              <a:t>jeffw@tamu.edu</a:t>
            </a:r>
          </a:p>
          <a:p>
            <a:pPr algn="ctr">
              <a:defRPr/>
            </a:pPr>
            <a:endParaRPr lang="en-US" sz="1600" dirty="0" smtClean="0">
              <a:solidFill>
                <a:schemeClr val="bg1">
                  <a:lumMod val="50000"/>
                </a:schemeClr>
              </a:solidFill>
            </a:endParaRPr>
          </a:p>
        </p:txBody>
      </p:sp>
    </p:spTree>
    <p:extLst>
      <p:ext uri="{BB962C8B-B14F-4D97-AF65-F5344CB8AC3E}">
        <p14:creationId xmlns:p14="http://schemas.microsoft.com/office/powerpoint/2010/main" val="3008555226"/>
      </p:ext>
    </p:extLst>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for What?</a:t>
            </a:r>
            <a:endParaRPr lang="en-US" dirty="0"/>
          </a:p>
        </p:txBody>
      </p:sp>
      <p:sp>
        <p:nvSpPr>
          <p:cNvPr id="3" name="Content Placeholder 2"/>
          <p:cNvSpPr>
            <a:spLocks noGrp="1"/>
          </p:cNvSpPr>
          <p:nvPr>
            <p:ph idx="1"/>
          </p:nvPr>
        </p:nvSpPr>
        <p:spPr/>
        <p:txBody>
          <a:bodyPr/>
          <a:lstStyle/>
          <a:p>
            <a:r>
              <a:rPr lang="en-US" dirty="0" smtClean="0"/>
              <a:t>How do we design a system that is capable of characterizing a broad variety of events recognizing </a:t>
            </a:r>
            <a:r>
              <a:rPr lang="en-US" dirty="0" smtClean="0">
                <a:latin typeface="Segoe UI Semilight" panose="020B0402040204020203" pitchFamily="34" charset="0"/>
                <a:cs typeface="Segoe UI Semilight" panose="020B0402040204020203" pitchFamily="34" charset="0"/>
              </a:rPr>
              <a:t>that</a:t>
            </a:r>
            <a:r>
              <a:rPr lang="en-US" dirty="0" smtClean="0"/>
              <a:t>… </a:t>
            </a:r>
          </a:p>
          <a:p>
            <a:pPr lvl="1"/>
            <a:r>
              <a:rPr lang="en-US" dirty="0"/>
              <a:t>W</a:t>
            </a:r>
            <a:r>
              <a:rPr lang="en-US" dirty="0" smtClean="0"/>
              <a:t>e cannot know…</a:t>
            </a:r>
          </a:p>
          <a:p>
            <a:pPr lvl="2"/>
            <a:r>
              <a:rPr lang="en-US" dirty="0" smtClean="0"/>
              <a:t>what events we will observe (</a:t>
            </a:r>
            <a:r>
              <a:rPr lang="en-US" i="1" dirty="0"/>
              <a:t>a </a:t>
            </a:r>
            <a:r>
              <a:rPr lang="en-US" i="1" dirty="0" smtClean="0"/>
              <a:t>priori</a:t>
            </a:r>
            <a:r>
              <a:rPr lang="en-US" dirty="0" smtClean="0"/>
              <a:t>).</a:t>
            </a:r>
          </a:p>
          <a:p>
            <a:pPr lvl="2"/>
            <a:r>
              <a:rPr lang="en-US" dirty="0" smtClean="0"/>
              <a:t>what electrical characteristics they will have.</a:t>
            </a:r>
          </a:p>
          <a:p>
            <a:pPr lvl="1"/>
            <a:r>
              <a:rPr lang="en-US" dirty="0" smtClean="0"/>
              <a:t>There are inherent design tradeoffs between…</a:t>
            </a:r>
          </a:p>
          <a:p>
            <a:pPr lvl="2"/>
            <a:r>
              <a:rPr lang="en-US" dirty="0"/>
              <a:t>s</a:t>
            </a:r>
            <a:r>
              <a:rPr lang="en-US" dirty="0" smtClean="0"/>
              <a:t>ample rate</a:t>
            </a:r>
          </a:p>
          <a:p>
            <a:pPr lvl="2"/>
            <a:r>
              <a:rPr lang="en-US" dirty="0"/>
              <a:t>e</a:t>
            </a:r>
            <a:r>
              <a:rPr lang="en-US" dirty="0" smtClean="0"/>
              <a:t>ffective bits of resolution</a:t>
            </a:r>
          </a:p>
          <a:p>
            <a:pPr lvl="2"/>
            <a:r>
              <a:rPr lang="en-US" dirty="0"/>
              <a:t>m</a:t>
            </a:r>
            <a:r>
              <a:rPr lang="en-US" dirty="0" smtClean="0"/>
              <a:t>emory usage</a:t>
            </a:r>
          </a:p>
          <a:p>
            <a:pPr lvl="2"/>
            <a:r>
              <a:rPr lang="en-US" dirty="0"/>
              <a:t>p</a:t>
            </a:r>
            <a:r>
              <a:rPr lang="en-US" dirty="0" smtClean="0"/>
              <a:t>rocessing power</a:t>
            </a:r>
          </a:p>
          <a:p>
            <a:pPr lvl="2"/>
            <a:r>
              <a:rPr lang="en-US" dirty="0"/>
              <a:t>e</a:t>
            </a:r>
            <a:r>
              <a:rPr lang="en-US" dirty="0" smtClean="0"/>
              <a:t>tc.</a:t>
            </a:r>
            <a:endParaRPr lang="en-US" dirty="0"/>
          </a:p>
        </p:txBody>
      </p:sp>
    </p:spTree>
    <p:extLst>
      <p:ext uri="{BB962C8B-B14F-4D97-AF65-F5344CB8AC3E}">
        <p14:creationId xmlns:p14="http://schemas.microsoft.com/office/powerpoint/2010/main" val="344731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Fidelity: Critical Factors</a:t>
            </a:r>
            <a:endParaRPr lang="en-US" dirty="0"/>
          </a:p>
        </p:txBody>
      </p:sp>
      <p:sp>
        <p:nvSpPr>
          <p:cNvPr id="3" name="Content Placeholder 2"/>
          <p:cNvSpPr>
            <a:spLocks noGrp="1"/>
          </p:cNvSpPr>
          <p:nvPr>
            <p:ph idx="1"/>
          </p:nvPr>
        </p:nvSpPr>
        <p:spPr/>
        <p:txBody>
          <a:bodyPr/>
          <a:lstStyle/>
          <a:p>
            <a:r>
              <a:rPr lang="en-US" dirty="0" smtClean="0">
                <a:latin typeface="Segoe UI Semilight" panose="020B0402040204020203" pitchFamily="34" charset="0"/>
                <a:cs typeface="Segoe UI Semilight" panose="020B0402040204020203" pitchFamily="34" charset="0"/>
              </a:rPr>
              <a:t>Sample Rate</a:t>
            </a:r>
          </a:p>
          <a:p>
            <a:pPr lvl="1"/>
            <a:r>
              <a:rPr lang="en-US" dirty="0" smtClean="0">
                <a:latin typeface="Segoe UI Semilight" panose="020B0402040204020203" pitchFamily="34" charset="0"/>
                <a:cs typeface="Segoe UI Semilight" panose="020B0402040204020203" pitchFamily="34" charset="0"/>
              </a:rPr>
              <a:t>Do I have enough frequency bandwidth to capture enough of the content I need? (“Do I have enough to distinguish </a:t>
            </a:r>
            <a:r>
              <a:rPr lang="en-US" i="1" dirty="0" smtClean="0">
                <a:latin typeface="Segoe UI Semilight" panose="020B0402040204020203" pitchFamily="34" charset="0"/>
                <a:cs typeface="Segoe UI Semilight" panose="020B0402040204020203" pitchFamily="34" charset="0"/>
              </a:rPr>
              <a:t>this</a:t>
            </a:r>
            <a:r>
              <a:rPr lang="en-US" dirty="0" smtClean="0">
                <a:latin typeface="Segoe UI Semilight" panose="020B0402040204020203" pitchFamily="34" charset="0"/>
                <a:cs typeface="Segoe UI Semilight" panose="020B0402040204020203" pitchFamily="34" charset="0"/>
              </a:rPr>
              <a:t> from </a:t>
            </a:r>
            <a:r>
              <a:rPr lang="en-US" i="1" dirty="0" smtClean="0">
                <a:latin typeface="Segoe UI Semilight" panose="020B0402040204020203" pitchFamily="34" charset="0"/>
                <a:cs typeface="Segoe UI Semilight" panose="020B0402040204020203" pitchFamily="34" charset="0"/>
              </a:rPr>
              <a:t>that?”)</a:t>
            </a:r>
            <a:endParaRPr lang="en-US" dirty="0" smtClean="0">
              <a:latin typeface="Segoe UI Semilight" panose="020B0402040204020203" pitchFamily="34" charset="0"/>
              <a:cs typeface="Segoe UI Semilight" panose="020B0402040204020203" pitchFamily="34" charset="0"/>
            </a:endParaRPr>
          </a:p>
          <a:p>
            <a:pPr lvl="1"/>
            <a:r>
              <a:rPr lang="en-US" dirty="0" smtClean="0">
                <a:latin typeface="Segoe UI Semilight" panose="020B0402040204020203" pitchFamily="34" charset="0"/>
                <a:cs typeface="Segoe UI Semilight" panose="020B0402040204020203" pitchFamily="34" charset="0"/>
              </a:rPr>
              <a:t>The power system itself can reduce the bandwidth required, particularly if I am measuring at a remote location (e.g. the substation).</a:t>
            </a:r>
          </a:p>
          <a:p>
            <a:r>
              <a:rPr lang="en-US" dirty="0" smtClean="0">
                <a:latin typeface="Segoe UI Semilight" panose="020B0402040204020203" pitchFamily="34" charset="0"/>
                <a:cs typeface="Segoe UI Semilight" panose="020B0402040204020203" pitchFamily="34" charset="0"/>
              </a:rPr>
              <a:t>Dynamic Range (bits of resolution)</a:t>
            </a:r>
          </a:p>
          <a:p>
            <a:pPr lvl="1"/>
            <a:r>
              <a:rPr lang="en-US" dirty="0" smtClean="0">
                <a:latin typeface="Segoe UI Semilight" panose="020B0402040204020203" pitchFamily="34" charset="0"/>
                <a:cs typeface="Segoe UI Semilight" panose="020B0402040204020203" pitchFamily="34" charset="0"/>
              </a:rPr>
              <a:t>What is the largest-magnitude signal I can measure, and what is the smallest variation I can detect?</a:t>
            </a:r>
          </a:p>
          <a:p>
            <a:pPr lvl="1"/>
            <a:r>
              <a:rPr lang="en-US" dirty="0" smtClean="0">
                <a:latin typeface="Segoe UI Semilight" panose="020B0402040204020203" pitchFamily="34" charset="0"/>
                <a:cs typeface="Segoe UI Semilight" panose="020B0402040204020203" pitchFamily="34" charset="0"/>
              </a:rPr>
              <a:t>What is the “noise floor” of my measuring equipment, and of the electrical circuit I am monitoring?</a:t>
            </a:r>
          </a:p>
          <a:p>
            <a:endParaRPr lang="en-US"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33560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Fidelity: Critical Factors</a:t>
            </a:r>
            <a:endParaRPr lang="en-US" dirty="0"/>
          </a:p>
        </p:txBody>
      </p:sp>
      <p:sp>
        <p:nvSpPr>
          <p:cNvPr id="3" name="Content Placeholder 2"/>
          <p:cNvSpPr>
            <a:spLocks noGrp="1"/>
          </p:cNvSpPr>
          <p:nvPr>
            <p:ph idx="1"/>
          </p:nvPr>
        </p:nvSpPr>
        <p:spPr/>
        <p:txBody>
          <a:bodyPr/>
          <a:lstStyle/>
          <a:p>
            <a:r>
              <a:rPr lang="en-US" dirty="0" smtClean="0">
                <a:latin typeface="Segoe UI Semilight" panose="020B0402040204020203" pitchFamily="34" charset="0"/>
                <a:cs typeface="Segoe UI Semilight" panose="020B0402040204020203" pitchFamily="34" charset="0"/>
              </a:rPr>
              <a:t>Recording length</a:t>
            </a:r>
          </a:p>
          <a:p>
            <a:pPr lvl="1"/>
            <a:r>
              <a:rPr lang="en-US" dirty="0" smtClean="0">
                <a:latin typeface="Segoe UI Semilight" panose="020B0402040204020203" pitchFamily="34" charset="0"/>
                <a:cs typeface="Segoe UI Semilight" panose="020B0402040204020203" pitchFamily="34" charset="0"/>
              </a:rPr>
              <a:t>Does my device allow me to record an entire event, particularly if that event spans several seconds (e.g. a series of breaker trips), or do I have “gaps”?</a:t>
            </a:r>
          </a:p>
          <a:p>
            <a:r>
              <a:rPr lang="en-US" dirty="0" smtClean="0">
                <a:latin typeface="Segoe UI Semilight" panose="020B0402040204020203" pitchFamily="34" charset="0"/>
                <a:cs typeface="Segoe UI Semilight" panose="020B0402040204020203" pitchFamily="34" charset="0"/>
              </a:rPr>
              <a:t>Memory / storage</a:t>
            </a:r>
          </a:p>
          <a:p>
            <a:pPr lvl="1"/>
            <a:r>
              <a:rPr lang="en-US" dirty="0" smtClean="0">
                <a:latin typeface="Segoe UI Semilight" panose="020B0402040204020203" pitchFamily="34" charset="0"/>
                <a:cs typeface="Segoe UI Semilight" panose="020B0402040204020203" pitchFamily="34" charset="0"/>
              </a:rPr>
              <a:t>Am I able to maintain a history of recordings on the device, or is there a chance I will lose important data if it is not retrieved in a timely fashion?</a:t>
            </a:r>
          </a:p>
          <a:p>
            <a:r>
              <a:rPr lang="en-US" dirty="0" smtClean="0">
                <a:latin typeface="Segoe UI Semilight" panose="020B0402040204020203" pitchFamily="34" charset="0"/>
                <a:cs typeface="Segoe UI Semilight" panose="020B0402040204020203" pitchFamily="34" charset="0"/>
              </a:rPr>
              <a:t>Processing power</a:t>
            </a:r>
          </a:p>
          <a:p>
            <a:pPr lvl="1"/>
            <a:r>
              <a:rPr lang="en-US" dirty="0" smtClean="0">
                <a:latin typeface="Segoe UI Semilight" panose="020B0402040204020203" pitchFamily="34" charset="0"/>
                <a:cs typeface="Segoe UI Semilight" panose="020B0402040204020203" pitchFamily="34" charset="0"/>
              </a:rPr>
              <a:t>Do I have the ability to push intelligence down to the waveform recorder level, or do I need to retrieve all data for processing at a central location?</a:t>
            </a:r>
          </a:p>
          <a:p>
            <a:endParaRPr lang="en-US"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19030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Fidelity: Critical Factors</a:t>
            </a:r>
            <a:endParaRPr lang="en-US" dirty="0"/>
          </a:p>
        </p:txBody>
      </p:sp>
      <p:sp>
        <p:nvSpPr>
          <p:cNvPr id="3" name="Content Placeholder 2"/>
          <p:cNvSpPr>
            <a:spLocks noGrp="1"/>
          </p:cNvSpPr>
          <p:nvPr>
            <p:ph idx="1"/>
          </p:nvPr>
        </p:nvSpPr>
        <p:spPr/>
        <p:txBody>
          <a:bodyPr/>
          <a:lstStyle/>
          <a:p>
            <a:r>
              <a:rPr lang="en-US" dirty="0" smtClean="0">
                <a:latin typeface="Segoe UI Semilight" panose="020B0402040204020203" pitchFamily="34" charset="0"/>
                <a:cs typeface="Segoe UI Semilight" panose="020B0402040204020203" pitchFamily="34" charset="0"/>
              </a:rPr>
              <a:t>Triggering sensitivity</a:t>
            </a:r>
          </a:p>
          <a:p>
            <a:pPr lvl="1"/>
            <a:r>
              <a:rPr lang="en-US" dirty="0" smtClean="0">
                <a:latin typeface="Segoe UI Semilight" panose="020B0402040204020203" pitchFamily="34" charset="0"/>
                <a:cs typeface="Segoe UI Semilight" panose="020B0402040204020203" pitchFamily="34" charset="0"/>
              </a:rPr>
              <a:t>Does my device allow me to capture very small disturbances, or is it designed to intentionally not record such events?</a:t>
            </a:r>
          </a:p>
          <a:p>
            <a:pPr lvl="1"/>
            <a:r>
              <a:rPr lang="en-US" dirty="0" smtClean="0">
                <a:latin typeface="Segoe UI Semilight" panose="020B0402040204020203" pitchFamily="34" charset="0"/>
                <a:cs typeface="Segoe UI Semilight" panose="020B0402040204020203" pitchFamily="34" charset="0"/>
              </a:rPr>
              <a:t>Do I have the ability to trigger on new quantities without doing a hardware modification?</a:t>
            </a:r>
          </a:p>
          <a:p>
            <a:r>
              <a:rPr lang="en-US" dirty="0" smtClean="0">
                <a:latin typeface="Segoe UI Semilight" panose="020B0402040204020203" pitchFamily="34" charset="0"/>
                <a:cs typeface="Segoe UI Semilight" panose="020B0402040204020203" pitchFamily="34" charset="0"/>
              </a:rPr>
              <a:t>Linearity and transient response</a:t>
            </a:r>
          </a:p>
          <a:p>
            <a:pPr lvl="1"/>
            <a:r>
              <a:rPr lang="en-US" dirty="0" smtClean="0">
                <a:latin typeface="Segoe UI Semilight" panose="020B0402040204020203" pitchFamily="34" charset="0"/>
                <a:cs typeface="Segoe UI Semilight" panose="020B0402040204020203" pitchFamily="34" charset="0"/>
              </a:rPr>
              <a:t>Are there characteristics of my device (analog or digital filtering, sensors, etc.) that may influence the spectral content or </a:t>
            </a:r>
            <a:r>
              <a:rPr lang="en-US" dirty="0" err="1" smtClean="0">
                <a:latin typeface="Segoe UI Semilight" panose="020B0402040204020203" pitchFamily="34" charset="0"/>
                <a:cs typeface="Segoe UI Semilight" panose="020B0402040204020203" pitchFamily="34" charset="0"/>
              </a:rPr>
              <a:t>waveshape</a:t>
            </a:r>
            <a:r>
              <a:rPr lang="en-US" dirty="0" smtClean="0">
                <a:latin typeface="Segoe UI Semilight" panose="020B0402040204020203" pitchFamily="34" charset="0"/>
                <a:cs typeface="Segoe UI Semilight" panose="020B0402040204020203" pitchFamily="34" charset="0"/>
              </a:rPr>
              <a:t> of the waveforms I record, and, if so, how will those affect the analytics I design and/or implement?</a:t>
            </a:r>
          </a:p>
          <a:p>
            <a:pPr lvl="1"/>
            <a:endParaRPr lang="en-US"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66135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Fidelity: Personal Thoughts</a:t>
            </a:r>
            <a:endParaRPr lang="en-US" dirty="0"/>
          </a:p>
        </p:txBody>
      </p:sp>
      <p:sp>
        <p:nvSpPr>
          <p:cNvPr id="3" name="Content Placeholder 2"/>
          <p:cNvSpPr>
            <a:spLocks noGrp="1"/>
          </p:cNvSpPr>
          <p:nvPr>
            <p:ph idx="1"/>
          </p:nvPr>
        </p:nvSpPr>
        <p:spPr/>
        <p:txBody>
          <a:bodyPr/>
          <a:lstStyle/>
          <a:p>
            <a:r>
              <a:rPr lang="en-US" dirty="0" smtClean="0">
                <a:latin typeface="Segoe UI Semilight" panose="020B0402040204020203" pitchFamily="34" charset="0"/>
                <a:cs typeface="Segoe UI Semilight" panose="020B0402040204020203" pitchFamily="34" charset="0"/>
              </a:rPr>
              <a:t>Sample rate, in most cases, should not be the most important consideration when selecting a particular device.</a:t>
            </a:r>
          </a:p>
          <a:p>
            <a:r>
              <a:rPr lang="en-US" dirty="0" smtClean="0">
                <a:latin typeface="Segoe UI Semilight" panose="020B0402040204020203" pitchFamily="34" charset="0"/>
                <a:cs typeface="Segoe UI Semilight" panose="020B0402040204020203" pitchFamily="34" charset="0"/>
              </a:rPr>
              <a:t>The biggest deficiency in most waveform recorders is the length of the recordings they generate.</a:t>
            </a:r>
          </a:p>
          <a:p>
            <a:r>
              <a:rPr lang="en-US" dirty="0" smtClean="0">
                <a:latin typeface="Segoe UI Semilight" panose="020B0402040204020203" pitchFamily="34" charset="0"/>
                <a:cs typeface="Segoe UI Semilight" panose="020B0402040204020203" pitchFamily="34" charset="0"/>
              </a:rPr>
              <a:t>Triggering sensitivity is </a:t>
            </a:r>
            <a:r>
              <a:rPr lang="en-US" i="1" dirty="0" smtClean="0">
                <a:latin typeface="Segoe UI Semilight" panose="020B0402040204020203" pitchFamily="34" charset="0"/>
                <a:cs typeface="Segoe UI Semilight" panose="020B0402040204020203" pitchFamily="34" charset="0"/>
              </a:rPr>
              <a:t>very</a:t>
            </a:r>
            <a:r>
              <a:rPr lang="en-US" dirty="0" smtClean="0">
                <a:latin typeface="Segoe UI Semilight" panose="020B0402040204020203" pitchFamily="34" charset="0"/>
                <a:cs typeface="Segoe UI Semilight" panose="020B0402040204020203" pitchFamily="34" charset="0"/>
              </a:rPr>
              <a:t> important.</a:t>
            </a:r>
          </a:p>
          <a:p>
            <a:r>
              <a:rPr lang="en-US" dirty="0" smtClean="0">
                <a:latin typeface="Segoe UI Semilight" panose="020B0402040204020203" pitchFamily="34" charset="0"/>
                <a:cs typeface="Segoe UI Semilight" panose="020B0402040204020203" pitchFamily="34" charset="0"/>
              </a:rPr>
              <a:t>It is critical to view the entire system – from failing apparatus to final waveform recording – in a holistic fashion (e.g. power system filtering effects, power system sensors, device sensors, device filtering, analog-to-digital conversion, device intelligence, etc</a:t>
            </a:r>
            <a:r>
              <a:rPr lang="en-US" dirty="0">
                <a:latin typeface="Segoe UI Semilight" panose="020B0402040204020203" pitchFamily="34" charset="0"/>
                <a:cs typeface="Segoe UI Semilight" panose="020B0402040204020203" pitchFamily="34" charset="0"/>
              </a:rPr>
              <a:t>.</a:t>
            </a:r>
            <a:r>
              <a:rPr lang="en-US" dirty="0" smtClean="0">
                <a:latin typeface="Segoe UI Semilight" panose="020B0402040204020203" pitchFamily="34" charset="0"/>
                <a:cs typeface="Segoe UI Semilight" panose="020B0402040204020203" pitchFamily="34" charset="0"/>
              </a:rPr>
              <a:t>).</a:t>
            </a:r>
            <a:endParaRPr lang="en-US" dirty="0">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258261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34340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Waveform Analytics: Data Quality</a:t>
            </a:r>
            <a:br>
              <a:rPr lang="en-US" dirty="0"/>
            </a:br>
            <a:r>
              <a:rPr lang="en-US" dirty="0" smtClean="0"/>
              <a:t>Intelligent Processing</a:t>
            </a:r>
            <a:endParaRPr lang="en-US" dirty="0"/>
          </a:p>
        </p:txBody>
      </p:sp>
      <p:sp>
        <p:nvSpPr>
          <p:cNvPr id="5" name="Text Placeholder 4"/>
          <p:cNvSpPr>
            <a:spLocks noGrp="1"/>
          </p:cNvSpPr>
          <p:nvPr>
            <p:ph type="body" sz="half" idx="13"/>
          </p:nvPr>
        </p:nvSpPr>
        <p:spPr>
          <a:xfrm>
            <a:off x="76200" y="5867400"/>
            <a:ext cx="8839200" cy="804862"/>
          </a:xfrm>
        </p:spPr>
        <p:txBody>
          <a:bodyPr/>
          <a:lstStyle/>
          <a:p>
            <a:r>
              <a:rPr lang="en-US" dirty="0" smtClean="0"/>
              <a:t>It is relatively easy for a human to look at the image above and say that the image is a flower. It is much harder, however, for a computer to do the same thing. Conventional waveform recorders produce waveforms, which must be analyzed by a human with specialized expertise if they are to be of any value. Waveform analytics, by contrast, automatically analyzes waveform recordings to produce actionable information for operators. </a:t>
            </a:r>
            <a:endParaRPr lang="en-US" dirty="0"/>
          </a:p>
        </p:txBody>
      </p:sp>
      <p:sp>
        <p:nvSpPr>
          <p:cNvPr id="7" name="Rounded Rectangle 6"/>
          <p:cNvSpPr/>
          <p:nvPr/>
        </p:nvSpPr>
        <p:spPr>
          <a:xfrm>
            <a:off x="4542818" y="1787842"/>
            <a:ext cx="1828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Image Recognition Software</a:t>
            </a:r>
            <a:endParaRPr lang="en-US" dirty="0"/>
          </a:p>
        </p:txBody>
      </p:sp>
      <p:sp>
        <p:nvSpPr>
          <p:cNvPr id="8" name="Rounded Rectangle 7"/>
          <p:cNvSpPr/>
          <p:nvPr/>
        </p:nvSpPr>
        <p:spPr>
          <a:xfrm>
            <a:off x="7027302" y="2206942"/>
            <a:ext cx="1143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“Flower”</a:t>
            </a:r>
            <a:endParaRPr lang="en-US" dirty="0"/>
          </a:p>
        </p:txBody>
      </p:sp>
      <p:sp>
        <p:nvSpPr>
          <p:cNvPr id="9" name="Right Arrow 8"/>
          <p:cNvSpPr/>
          <p:nvPr/>
        </p:nvSpPr>
        <p:spPr>
          <a:xfrm>
            <a:off x="3979302" y="2280604"/>
            <a:ext cx="533400" cy="45688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ight Arrow 9"/>
          <p:cNvSpPr/>
          <p:nvPr/>
        </p:nvSpPr>
        <p:spPr>
          <a:xfrm>
            <a:off x="6444207" y="2270665"/>
            <a:ext cx="530088" cy="45688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ounded Rectangle 10"/>
          <p:cNvSpPr/>
          <p:nvPr/>
        </p:nvSpPr>
        <p:spPr>
          <a:xfrm>
            <a:off x="4542818" y="4176492"/>
            <a:ext cx="1828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Waveform Analytics</a:t>
            </a:r>
            <a:endParaRPr lang="en-US" dirty="0"/>
          </a:p>
        </p:txBody>
      </p:sp>
      <p:sp>
        <p:nvSpPr>
          <p:cNvPr id="12" name="Rounded Rectangle 11"/>
          <p:cNvSpPr/>
          <p:nvPr/>
        </p:nvSpPr>
        <p:spPr>
          <a:xfrm>
            <a:off x="7027302" y="4595592"/>
            <a:ext cx="1143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“Arcing Clamp”</a:t>
            </a:r>
            <a:endParaRPr lang="en-US" dirty="0"/>
          </a:p>
        </p:txBody>
      </p:sp>
      <p:sp>
        <p:nvSpPr>
          <p:cNvPr id="13" name="Right Arrow 12"/>
          <p:cNvSpPr/>
          <p:nvPr/>
        </p:nvSpPr>
        <p:spPr>
          <a:xfrm>
            <a:off x="3979302" y="4669254"/>
            <a:ext cx="533400" cy="45688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ight Arrow 13"/>
          <p:cNvSpPr/>
          <p:nvPr/>
        </p:nvSpPr>
        <p:spPr>
          <a:xfrm>
            <a:off x="6444207" y="4659315"/>
            <a:ext cx="530088" cy="45688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5" name="Picture 2" descr="https://dfaweb.tamu.edu/DFAReports/TemporaryCaptureCharts/S17100101_20091214_195152.dfc635216938104232127.png?t=635216938104232127"/>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90550" y="3813810"/>
            <a:ext cx="3295650" cy="1977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p:cNvPicPr>
            <a:picLocks noGrp="1" noChangeAspect="1"/>
          </p:cNvPicPr>
          <p:nvPr>
            <p:ph sz="half" idx="1"/>
          </p:nvPr>
        </p:nvPicPr>
        <p:blipFill>
          <a:blip r:embed="rId3" cstate="screen">
            <a:extLst>
              <a:ext uri="{28A0092B-C50C-407E-A947-70E740481C1C}">
                <a14:useLocalDpi xmlns:a14="http://schemas.microsoft.com/office/drawing/2010/main"/>
              </a:ext>
            </a:extLst>
          </a:blip>
          <a:stretch>
            <a:fillRect/>
          </a:stretch>
        </p:blipFill>
        <p:spPr>
          <a:xfrm>
            <a:off x="631472" y="1477381"/>
            <a:ext cx="3246120" cy="2165137"/>
          </a:xfrm>
        </p:spPr>
      </p:pic>
    </p:spTree>
    <p:extLst>
      <p:ext uri="{BB962C8B-B14F-4D97-AF65-F5344CB8AC3E}">
        <p14:creationId xmlns:p14="http://schemas.microsoft.com/office/powerpoint/2010/main" val="152188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Waveform Analytics: Data Quality</a:t>
            </a:r>
            <a:br>
              <a:rPr lang="en-US" dirty="0" smtClean="0"/>
            </a:br>
            <a:r>
              <a:rPr lang="en-US" dirty="0" smtClean="0"/>
              <a:t>Sample Rate</a:t>
            </a:r>
            <a:endParaRPr lang="en-US" dirty="0"/>
          </a:p>
        </p:txBody>
      </p:sp>
      <p:sp>
        <p:nvSpPr>
          <p:cNvPr id="7" name="Text Placeholder 6"/>
          <p:cNvSpPr>
            <a:spLocks noGrp="1"/>
          </p:cNvSpPr>
          <p:nvPr>
            <p:ph type="body" sz="half" idx="13"/>
          </p:nvPr>
        </p:nvSpPr>
        <p:spPr/>
        <p:txBody>
          <a:bodyPr/>
          <a:lstStyle/>
          <a:p>
            <a:r>
              <a:rPr lang="en-US" dirty="0" smtClean="0"/>
              <a:t>These two pictures show the same flower, but one has significantly more resolution than the other. The increased resolution of the photo on the left makes it possible to see details that are not present in the right. In the same way, waveform analytics monitors need to record signals with higher sample rate than many conventional waveform recorders, enabling the detection of fine details not detectable in waveforms from those other devices.</a:t>
            </a:r>
            <a:endParaRPr lang="en-US" dirty="0"/>
          </a:p>
        </p:txBody>
      </p:sp>
      <p:pic>
        <p:nvPicPr>
          <p:cNvPr id="3" name="Content Placeholder 2"/>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335280" y="2005905"/>
            <a:ext cx="4084320" cy="2724210"/>
          </a:xfrm>
        </p:spPr>
      </p:pic>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a:ext>
            </a:extLst>
          </a:blip>
          <a:stretch>
            <a:fillRect/>
          </a:stretch>
        </p:blipFill>
        <p:spPr>
          <a:xfrm>
            <a:off x="4648201" y="1999488"/>
            <a:ext cx="4038600" cy="2705862"/>
          </a:xfrm>
        </p:spPr>
      </p:pic>
    </p:spTree>
    <p:extLst>
      <p:ext uri="{BB962C8B-B14F-4D97-AF65-F5344CB8AC3E}">
        <p14:creationId xmlns:p14="http://schemas.microsoft.com/office/powerpoint/2010/main" val="1325775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Waveform Analytics: Data Quality</a:t>
            </a:r>
            <a:br>
              <a:rPr lang="en-US" dirty="0"/>
            </a:br>
            <a:r>
              <a:rPr lang="en-US" dirty="0" smtClean="0"/>
              <a:t>Dynamic Range</a:t>
            </a:r>
            <a:endParaRPr lang="en-US" dirty="0"/>
          </a:p>
        </p:txBody>
      </p:sp>
      <p:sp>
        <p:nvSpPr>
          <p:cNvPr id="5" name="Text Placeholder 4"/>
          <p:cNvSpPr>
            <a:spLocks noGrp="1"/>
          </p:cNvSpPr>
          <p:nvPr>
            <p:ph type="body" sz="half" idx="13"/>
          </p:nvPr>
        </p:nvSpPr>
        <p:spPr/>
        <p:txBody>
          <a:bodyPr/>
          <a:lstStyle/>
          <a:p>
            <a:r>
              <a:rPr lang="en-US" dirty="0" smtClean="0"/>
              <a:t>These pictures show the same mountain scene, but the picture on the left has more bits of resolution, showing more levels of detail between the brightest and darkest parts of the image. In the same way, waveform analytics devices need to record signals with increased dynamic range compared to conventional waveform recorders, making it possible to detect small variations in waveforms which are missed by those other recording devices.  </a:t>
            </a:r>
            <a:endParaRPr lang="en-US" dirty="0"/>
          </a:p>
        </p:txBody>
      </p:sp>
      <p:pic>
        <p:nvPicPr>
          <p:cNvPr id="18" name="Content Placeholder 17"/>
          <p:cNvPicPr>
            <a:picLocks noGrp="1" noChangeAspect="1"/>
          </p:cNvPicPr>
          <p:nvPr>
            <p:ph sz="half" idx="2"/>
          </p:nvPr>
        </p:nvPicPr>
        <p:blipFill>
          <a:blip r:embed="rId2" cstate="screen">
            <a:extLst>
              <a:ext uri="{28A0092B-C50C-407E-A947-70E740481C1C}">
                <a14:useLocalDpi xmlns:a14="http://schemas.microsoft.com/office/drawing/2010/main"/>
              </a:ext>
            </a:extLst>
          </a:blip>
          <a:stretch>
            <a:fillRect/>
          </a:stretch>
        </p:blipFill>
        <p:spPr>
          <a:xfrm>
            <a:off x="4528196" y="2209800"/>
            <a:ext cx="4158604" cy="2249805"/>
          </a:xfrm>
        </p:spPr>
      </p:pic>
      <p:pic>
        <p:nvPicPr>
          <p:cNvPr id="17" name="Content Placeholder 16"/>
          <p:cNvPicPr>
            <a:picLocks noGrp="1" noChangeAspect="1"/>
          </p:cNvPicPr>
          <p:nvPr>
            <p:ph sz="half" idx="1"/>
          </p:nvPr>
        </p:nvPicPr>
        <p:blipFill>
          <a:blip r:embed="rId3" cstate="screen">
            <a:extLst>
              <a:ext uri="{28A0092B-C50C-407E-A947-70E740481C1C}">
                <a14:useLocalDpi xmlns:a14="http://schemas.microsoft.com/office/drawing/2010/main"/>
              </a:ext>
            </a:extLst>
          </a:blip>
          <a:stretch>
            <a:fillRect/>
          </a:stretch>
        </p:blipFill>
        <p:spPr>
          <a:xfrm>
            <a:off x="381000" y="2325371"/>
            <a:ext cx="3944980" cy="2134234"/>
          </a:xfrm>
        </p:spPr>
      </p:pic>
    </p:spTree>
    <p:extLst>
      <p:ext uri="{BB962C8B-B14F-4D97-AF65-F5344CB8AC3E}">
        <p14:creationId xmlns:p14="http://schemas.microsoft.com/office/powerpoint/2010/main" val="394842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Waveform Analytics: Data Quality</a:t>
            </a:r>
            <a:br>
              <a:rPr lang="en-US" dirty="0"/>
            </a:br>
            <a:r>
              <a:rPr lang="en-US" dirty="0" smtClean="0"/>
              <a:t>Noise</a:t>
            </a:r>
            <a:endParaRPr lang="en-US" dirty="0"/>
          </a:p>
        </p:txBody>
      </p:sp>
      <p:sp>
        <p:nvSpPr>
          <p:cNvPr id="5" name="Text Placeholder 4"/>
          <p:cNvSpPr>
            <a:spLocks noGrp="1"/>
          </p:cNvSpPr>
          <p:nvPr>
            <p:ph type="body" sz="half" idx="13"/>
          </p:nvPr>
        </p:nvSpPr>
        <p:spPr/>
        <p:txBody>
          <a:bodyPr/>
          <a:lstStyle/>
          <a:p>
            <a:r>
              <a:rPr lang="en-US" dirty="0" smtClean="0"/>
              <a:t>These pictures show the same scene, but the picture on the left has significantly less digital noise than the picture on the right. Waveform analytics devices need to record waveforms with very little noise, making it possible to detect details that are obscured by noise in recordings from some conventional waveform recorders.</a:t>
            </a:r>
            <a:endParaRPr lang="en-US" dirty="0"/>
          </a:p>
        </p:txBody>
      </p:sp>
      <p:pic>
        <p:nvPicPr>
          <p:cNvPr id="6" name="Content Placeholder 5"/>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380999" y="1981200"/>
            <a:ext cx="4075615" cy="2718435"/>
          </a:xfrm>
        </p:spPr>
      </p:pic>
      <p:pic>
        <p:nvPicPr>
          <p:cNvPr id="8" name="Content Placeholder 7"/>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611185" y="1981200"/>
            <a:ext cx="4075615" cy="2718435"/>
          </a:xfrm>
        </p:spPr>
      </p:pic>
    </p:spTree>
    <p:extLst>
      <p:ext uri="{BB962C8B-B14F-4D97-AF65-F5344CB8AC3E}">
        <p14:creationId xmlns:p14="http://schemas.microsoft.com/office/powerpoint/2010/main" val="1858256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Processing Analogy: Digital Cameras</a:t>
            </a:r>
            <a:endParaRPr lang="en-US" dirty="0"/>
          </a:p>
        </p:txBody>
      </p:sp>
      <p:sp>
        <p:nvSpPr>
          <p:cNvPr id="3" name="Content Placeholder 2"/>
          <p:cNvSpPr>
            <a:spLocks noGrp="1"/>
          </p:cNvSpPr>
          <p:nvPr>
            <p:ph sz="half" idx="1"/>
          </p:nvPr>
        </p:nvSpPr>
        <p:spPr>
          <a:xfrm>
            <a:off x="76200" y="1524000"/>
            <a:ext cx="5410200" cy="4525963"/>
          </a:xfrm>
        </p:spPr>
        <p:txBody>
          <a:bodyPr/>
          <a:lstStyle/>
          <a:p>
            <a:r>
              <a:rPr lang="en-US" dirty="0" smtClean="0">
                <a:latin typeface="Segoe UI Semilight" panose="020B0402040204020203" pitchFamily="34" charset="0"/>
                <a:cs typeface="Segoe UI Semilight" panose="020B0402040204020203" pitchFamily="34" charset="0"/>
              </a:rPr>
              <a:t>The first wide-spread commercial digital camera was the Nikon D1, introduced in 1999. </a:t>
            </a:r>
          </a:p>
          <a:p>
            <a:r>
              <a:rPr lang="en-US" dirty="0" smtClean="0">
                <a:latin typeface="Segoe UI Semilight" panose="020B0402040204020203" pitchFamily="34" charset="0"/>
                <a:cs typeface="Segoe UI Semilight" panose="020B0402040204020203" pitchFamily="34" charset="0"/>
              </a:rPr>
              <a:t>By </a:t>
            </a:r>
            <a:r>
              <a:rPr lang="en-US" dirty="0">
                <a:latin typeface="Segoe UI Semilight" panose="020B0402040204020203" pitchFamily="34" charset="0"/>
                <a:cs typeface="Segoe UI Semilight" panose="020B0402040204020203" pitchFamily="34" charset="0"/>
              </a:rPr>
              <a:t>the standard of contemporary film cameras, it wasn’t very good.</a:t>
            </a:r>
          </a:p>
          <a:p>
            <a:r>
              <a:rPr lang="en-US" dirty="0" smtClean="0">
                <a:latin typeface="Segoe UI Semilight" panose="020B0402040204020203" pitchFamily="34" charset="0"/>
                <a:cs typeface="Segoe UI Semilight" panose="020B0402040204020203" pitchFamily="34" charset="0"/>
              </a:rPr>
              <a:t>Maximum resolution was 2.7 megapixels, and could shoot 4.5 frames per second. </a:t>
            </a:r>
          </a:p>
          <a:p>
            <a:r>
              <a:rPr lang="en-US" i="1" dirty="0" smtClean="0">
                <a:latin typeface="Segoe UI Semilight" panose="020B0402040204020203" pitchFamily="34" charset="0"/>
                <a:cs typeface="Segoe UI Semilight" panose="020B0402040204020203" pitchFamily="34" charset="0"/>
              </a:rPr>
              <a:t>But…</a:t>
            </a:r>
            <a:r>
              <a:rPr lang="en-US" dirty="0" smtClean="0">
                <a:latin typeface="Segoe UI Semilight" panose="020B0402040204020203" pitchFamily="34" charset="0"/>
                <a:cs typeface="Segoe UI Semilight" panose="020B0402040204020203" pitchFamily="34" charset="0"/>
              </a:rPr>
              <a:t> if you were a newspaper, it was “good enough” to do what you were interested in – printing an 8x10 low-quality image on newsprint. </a:t>
            </a:r>
            <a:endParaRPr lang="en-US" i="1" dirty="0">
              <a:latin typeface="Segoe UI Semilight" panose="020B0402040204020203" pitchFamily="34" charset="0"/>
              <a:cs typeface="Segoe UI Semilight" panose="020B0402040204020203" pitchFamily="34" charset="0"/>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38800" y="1410018"/>
            <a:ext cx="3048000" cy="3048000"/>
          </a:xfrm>
        </p:spPr>
      </p:pic>
    </p:spTree>
    <p:extLst>
      <p:ext uri="{BB962C8B-B14F-4D97-AF65-F5344CB8AC3E}">
        <p14:creationId xmlns:p14="http://schemas.microsoft.com/office/powerpoint/2010/main" val="140352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Waveform Analytics: Data Quality</a:t>
            </a:r>
            <a:br>
              <a:rPr lang="en-US" dirty="0"/>
            </a:br>
            <a:r>
              <a:rPr lang="en-US" dirty="0" smtClean="0"/>
              <a:t>Noise</a:t>
            </a:r>
            <a:endParaRPr lang="en-US" dirty="0"/>
          </a:p>
        </p:txBody>
      </p:sp>
      <p:sp>
        <p:nvSpPr>
          <p:cNvPr id="5" name="Text Placeholder 4"/>
          <p:cNvSpPr>
            <a:spLocks noGrp="1"/>
          </p:cNvSpPr>
          <p:nvPr>
            <p:ph type="body" sz="half" idx="13"/>
          </p:nvPr>
        </p:nvSpPr>
        <p:spPr/>
        <p:txBody>
          <a:bodyPr/>
          <a:lstStyle/>
          <a:p>
            <a:r>
              <a:rPr lang="en-US" dirty="0" smtClean="0"/>
              <a:t>These pictures also show the same flower, but the picture on the left has significantly less digital noise than the picture on the right. Waveform analytics devices need to record waveforms with very little noise, making it possible to detect details that are obscured by noise in recordings from some conventional waveform recorders.</a:t>
            </a:r>
            <a:endParaRPr lang="en-US" dirty="0"/>
          </a:p>
        </p:txBody>
      </p:sp>
      <p:pic>
        <p:nvPicPr>
          <p:cNvPr id="4" name="Content Placeholder 3"/>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335280" y="1981200"/>
            <a:ext cx="4121360" cy="2748915"/>
          </a:xfrm>
        </p:spPr>
      </p:pic>
      <p:pic>
        <p:nvPicPr>
          <p:cNvPr id="9" name="Content Placeholder 8"/>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611158" y="1981199"/>
            <a:ext cx="4121361" cy="2748915"/>
          </a:xfrm>
        </p:spPr>
      </p:pic>
    </p:spTree>
    <p:extLst>
      <p:ext uri="{BB962C8B-B14F-4D97-AF65-F5344CB8AC3E}">
        <p14:creationId xmlns:p14="http://schemas.microsoft.com/office/powerpoint/2010/main" val="3841744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Waveform Analytics: Data Quality</a:t>
            </a:r>
            <a:br>
              <a:rPr lang="en-US" dirty="0"/>
            </a:br>
            <a:r>
              <a:rPr lang="en-US" dirty="0" smtClean="0"/>
              <a:t>Triggering Thresholds (details in the shadows)</a:t>
            </a:r>
            <a:endParaRPr lang="en-US" dirty="0"/>
          </a:p>
        </p:txBody>
      </p:sp>
      <p:pic>
        <p:nvPicPr>
          <p:cNvPr id="6" name="Content Placeholder 5"/>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609600" y="3581400"/>
            <a:ext cx="3048000" cy="1648968"/>
          </a:xfrm>
        </p:spPr>
      </p:pic>
      <p:pic>
        <p:nvPicPr>
          <p:cNvPr id="7" name="Content Placeholder 6"/>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876800" y="2398395"/>
            <a:ext cx="3810000" cy="2061210"/>
          </a:xfrm>
        </p:spPr>
      </p:pic>
      <p:sp>
        <p:nvSpPr>
          <p:cNvPr id="5" name="Text Placeholder 4"/>
          <p:cNvSpPr>
            <a:spLocks noGrp="1"/>
          </p:cNvSpPr>
          <p:nvPr>
            <p:ph type="body" sz="half" idx="13"/>
          </p:nvPr>
        </p:nvSpPr>
        <p:spPr>
          <a:xfrm>
            <a:off x="76200" y="5367338"/>
            <a:ext cx="8839200" cy="804862"/>
          </a:xfrm>
        </p:spPr>
        <p:txBody>
          <a:bodyPr/>
          <a:lstStyle/>
          <a:p>
            <a:r>
              <a:rPr lang="en-US" dirty="0" smtClean="0"/>
              <a:t>Many waveform recording devices focus on a specific class of events. For example, fault recorders are designed to capture only overcurrent faults, while ignoring lower level events. Waveform analytics monitors, by contrast, need to record both very large transients (like overcurrent faults), and transients that fall well below the detection threshold for conventional waveform recorders. This allows analytics monitors to report actionable information for events that other systems ignore.</a:t>
            </a:r>
            <a:endParaRPr lang="en-US" dirty="0"/>
          </a:p>
        </p:txBody>
      </p:sp>
      <p:pic>
        <p:nvPicPr>
          <p:cNvPr id="8" name="Content Placeholder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bwMode="auto">
          <a:xfrm>
            <a:off x="609600" y="2688431"/>
            <a:ext cx="3048000" cy="1648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bwMode="auto">
          <a:xfrm>
            <a:off x="609600" y="1780032"/>
            <a:ext cx="3048000" cy="1648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ight Arrow 9"/>
          <p:cNvSpPr/>
          <p:nvPr/>
        </p:nvSpPr>
        <p:spPr>
          <a:xfrm>
            <a:off x="3886200" y="3121930"/>
            <a:ext cx="914400" cy="5411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491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Processing Analogy: Digital Cameras</a:t>
            </a:r>
            <a:endParaRPr lang="en-US" dirty="0"/>
          </a:p>
        </p:txBody>
      </p:sp>
      <p:sp>
        <p:nvSpPr>
          <p:cNvPr id="3" name="Content Placeholder 2"/>
          <p:cNvSpPr>
            <a:spLocks noGrp="1"/>
          </p:cNvSpPr>
          <p:nvPr>
            <p:ph sz="half" idx="1"/>
          </p:nvPr>
        </p:nvSpPr>
        <p:spPr>
          <a:xfrm>
            <a:off x="76200" y="1524000"/>
            <a:ext cx="5562600" cy="4525963"/>
          </a:xfrm>
        </p:spPr>
        <p:txBody>
          <a:bodyPr/>
          <a:lstStyle/>
          <a:p>
            <a:r>
              <a:rPr lang="en-US" dirty="0" smtClean="0">
                <a:latin typeface="Segoe UI Semilight" panose="020B0402040204020203" pitchFamily="34" charset="0"/>
                <a:cs typeface="Segoe UI Semilight" panose="020B0402040204020203" pitchFamily="34" charset="0"/>
              </a:rPr>
              <a:t>As the technology progressed, the resolution of sensors (sample rate), increased dramatically. </a:t>
            </a:r>
          </a:p>
          <a:p>
            <a:r>
              <a:rPr lang="en-US" dirty="0" smtClean="0">
                <a:latin typeface="Segoe UI Semilight" panose="020B0402040204020203" pitchFamily="34" charset="0"/>
                <a:cs typeface="Segoe UI Semilight" panose="020B0402040204020203" pitchFamily="34" charset="0"/>
              </a:rPr>
              <a:t>Camera companies recognized they could sell more cameras by having a higher megapixel count than their competitor, even if they had worse image quality.</a:t>
            </a:r>
          </a:p>
          <a:p>
            <a:r>
              <a:rPr lang="en-US" dirty="0" smtClean="0">
                <a:latin typeface="Segoe UI Semilight" panose="020B0402040204020203" pitchFamily="34" charset="0"/>
                <a:cs typeface="Segoe UI Semilight" panose="020B0402040204020203" pitchFamily="34" charset="0"/>
              </a:rPr>
              <a:t>Professionals began to recognize that once a certain base level of resolution was met, other factors (dynamic range, noise performance, etc.) were much more important.</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38800" y="1410018"/>
            <a:ext cx="3048000" cy="3048000"/>
          </a:xfrm>
        </p:spPr>
      </p:pic>
    </p:spTree>
    <p:extLst>
      <p:ext uri="{BB962C8B-B14F-4D97-AF65-F5344CB8AC3E}">
        <p14:creationId xmlns:p14="http://schemas.microsoft.com/office/powerpoint/2010/main" val="130253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Processing Analogy: Digital Cameras</a:t>
            </a:r>
            <a:endParaRPr lang="en-US" dirty="0"/>
          </a:p>
        </p:txBody>
      </p:sp>
      <p:sp>
        <p:nvSpPr>
          <p:cNvPr id="3" name="Content Placeholder 2"/>
          <p:cNvSpPr>
            <a:spLocks noGrp="1"/>
          </p:cNvSpPr>
          <p:nvPr>
            <p:ph sz="half" idx="1"/>
          </p:nvPr>
        </p:nvSpPr>
        <p:spPr>
          <a:xfrm>
            <a:off x="76200" y="1524000"/>
            <a:ext cx="5562600" cy="4525963"/>
          </a:xfrm>
        </p:spPr>
        <p:txBody>
          <a:bodyPr/>
          <a:lstStyle/>
          <a:p>
            <a:r>
              <a:rPr lang="en-US" sz="2400" dirty="0" smtClean="0">
                <a:latin typeface="Segoe UI Semilight" panose="020B0402040204020203" pitchFamily="34" charset="0"/>
                <a:cs typeface="Segoe UI Semilight" panose="020B0402040204020203" pitchFamily="34" charset="0"/>
              </a:rPr>
              <a:t>Eventually in the professional and prosumer segment of the market, manufacturers backed out of the “megapixel wars” and began focusing on other aspects of signal quality.</a:t>
            </a:r>
          </a:p>
          <a:p>
            <a:r>
              <a:rPr lang="en-US" sz="2400" dirty="0" smtClean="0">
                <a:latin typeface="Segoe UI Semilight" panose="020B0402040204020203" pitchFamily="34" charset="0"/>
                <a:cs typeface="Segoe UI Semilight" panose="020B0402040204020203" pitchFamily="34" charset="0"/>
              </a:rPr>
              <a:t>So what does this have to do with waveform analytics? (This is a presentation about waveform analytics!)</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38800" y="1410018"/>
            <a:ext cx="3048000" cy="3048000"/>
          </a:xfrm>
        </p:spPr>
      </p:pic>
    </p:spTree>
    <p:extLst>
      <p:ext uri="{BB962C8B-B14F-4D97-AF65-F5344CB8AC3E}">
        <p14:creationId xmlns:p14="http://schemas.microsoft.com/office/powerpoint/2010/main" val="34364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Processing Analogy: Digital Cameras</a:t>
            </a:r>
            <a:endParaRPr lang="en-US" dirty="0"/>
          </a:p>
        </p:txBody>
      </p:sp>
      <p:sp>
        <p:nvSpPr>
          <p:cNvPr id="3" name="Content Placeholder 2"/>
          <p:cNvSpPr>
            <a:spLocks noGrp="1"/>
          </p:cNvSpPr>
          <p:nvPr>
            <p:ph sz="half" idx="1"/>
          </p:nvPr>
        </p:nvSpPr>
        <p:spPr>
          <a:xfrm>
            <a:off x="76200" y="1524000"/>
            <a:ext cx="5562600" cy="4525963"/>
          </a:xfrm>
        </p:spPr>
        <p:txBody>
          <a:bodyPr/>
          <a:lstStyle/>
          <a:p>
            <a:r>
              <a:rPr lang="en-US" dirty="0" smtClean="0">
                <a:latin typeface="Segoe UI Semilight" panose="020B0402040204020203" pitchFamily="34" charset="0"/>
                <a:cs typeface="Segoe UI Semilight" panose="020B0402040204020203" pitchFamily="34" charset="0"/>
              </a:rPr>
              <a:t>In </a:t>
            </a:r>
            <a:r>
              <a:rPr lang="en-US" dirty="0">
                <a:latin typeface="Segoe UI Semilight" panose="020B0402040204020203" pitchFamily="34" charset="0"/>
                <a:cs typeface="Segoe UI Semilight" panose="020B0402040204020203" pitchFamily="34" charset="0"/>
              </a:rPr>
              <a:t>many ways, the D1 is similar to old, 4 sample-per-cycle relays</a:t>
            </a:r>
            <a:r>
              <a:rPr lang="en-US" dirty="0" smtClean="0">
                <a:latin typeface="Segoe UI Semilight" panose="020B0402040204020203" pitchFamily="34" charset="0"/>
                <a:cs typeface="Segoe UI Semilight" panose="020B0402040204020203" pitchFamily="34" charset="0"/>
              </a:rPr>
              <a:t>.</a:t>
            </a:r>
          </a:p>
          <a:p>
            <a:r>
              <a:rPr lang="en-US" dirty="0" smtClean="0">
                <a:latin typeface="Segoe UI Semilight" panose="020B0402040204020203" pitchFamily="34" charset="0"/>
                <a:cs typeface="Segoe UI Semilight" panose="020B0402040204020203" pitchFamily="34" charset="0"/>
              </a:rPr>
              <a:t>Technology has improved dramatically, with some meters sampling at 6MHz (100,000 samples per cycle) for voltage channels! </a:t>
            </a:r>
          </a:p>
          <a:p>
            <a:r>
              <a:rPr lang="en-US" dirty="0" smtClean="0">
                <a:latin typeface="Segoe UI Semilight" panose="020B0402040204020203" pitchFamily="34" charset="0"/>
                <a:cs typeface="Segoe UI Semilight" panose="020B0402040204020203" pitchFamily="34" charset="0"/>
              </a:rPr>
              <a:t>Part of the problem we face as practitioners in the field of waveform analytics is that we are still in the middle of the “sample rate wars” – and we often are unaware, or unconcerned about critical aspects of signal quality.</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38800" y="1410018"/>
            <a:ext cx="3048000" cy="304800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3048000"/>
            <a:ext cx="2371964" cy="3162618"/>
          </a:xfrm>
          <a:prstGeom prst="rect">
            <a:avLst/>
          </a:prstGeom>
        </p:spPr>
      </p:pic>
    </p:spTree>
    <p:extLst>
      <p:ext uri="{BB962C8B-B14F-4D97-AF65-F5344CB8AC3E}">
        <p14:creationId xmlns:p14="http://schemas.microsoft.com/office/powerpoint/2010/main" val="21939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z="3200" dirty="0" smtClean="0"/>
              <a:t>Fundamental Principles of Waveform Analytics</a:t>
            </a:r>
          </a:p>
        </p:txBody>
      </p:sp>
      <p:sp>
        <p:nvSpPr>
          <p:cNvPr id="3075" name="Content Placeholder 2"/>
          <p:cNvSpPr>
            <a:spLocks noGrp="1"/>
          </p:cNvSpPr>
          <p:nvPr>
            <p:ph idx="1"/>
          </p:nvPr>
        </p:nvSpPr>
        <p:spPr>
          <a:xfrm>
            <a:off x="381000" y="1341438"/>
            <a:ext cx="8558213" cy="4525962"/>
          </a:xfrm>
        </p:spPr>
        <p:txBody>
          <a:bodyPr/>
          <a:lstStyle/>
          <a:p>
            <a:pPr eaLnBrk="1" hangingPunct="1"/>
            <a:r>
              <a:rPr lang="en-US" altLang="en-US" sz="2400" dirty="0" smtClean="0">
                <a:latin typeface="Segoe UI Semilight" panose="020B0402040204020203" pitchFamily="34" charset="0"/>
                <a:cs typeface="Segoe UI Semilight" panose="020B0402040204020203" pitchFamily="34" charset="0"/>
              </a:rPr>
              <a:t>Waveform analytics arises from </a:t>
            </a:r>
            <a:r>
              <a:rPr lang="en-US" altLang="en-US" sz="2400" smtClean="0">
                <a:latin typeface="Segoe UI Semilight" panose="020B0402040204020203" pitchFamily="34" charset="0"/>
                <a:cs typeface="Segoe UI Semilight" panose="020B0402040204020203" pitchFamily="34" charset="0"/>
              </a:rPr>
              <a:t>the belief </a:t>
            </a:r>
            <a:r>
              <a:rPr lang="en-US" altLang="en-US" sz="2400" dirty="0" smtClean="0">
                <a:latin typeface="Segoe UI Semilight" panose="020B0402040204020203" pitchFamily="34" charset="0"/>
                <a:cs typeface="Segoe UI Semilight" panose="020B0402040204020203" pitchFamily="34" charset="0"/>
              </a:rPr>
              <a:t>that power system waveform </a:t>
            </a:r>
            <a:r>
              <a:rPr lang="en-US" altLang="en-US" sz="2400" i="1" dirty="0" smtClean="0">
                <a:latin typeface="Segoe UI Semilight" panose="020B0402040204020203" pitchFamily="34" charset="0"/>
                <a:cs typeface="Segoe UI Semilight" panose="020B0402040204020203" pitchFamily="34" charset="0"/>
              </a:rPr>
              <a:t>data</a:t>
            </a:r>
            <a:r>
              <a:rPr lang="en-US" altLang="en-US" sz="2400" dirty="0" smtClean="0">
                <a:latin typeface="Segoe UI Semilight" panose="020B0402040204020203" pitchFamily="34" charset="0"/>
                <a:cs typeface="Segoe UI Semilight" panose="020B0402040204020203" pitchFamily="34" charset="0"/>
              </a:rPr>
              <a:t> contains useful</a:t>
            </a:r>
            <a:r>
              <a:rPr lang="en-US" altLang="en-US" sz="2400" i="1" dirty="0" smtClean="0">
                <a:latin typeface="Segoe UI Semilight" panose="020B0402040204020203" pitchFamily="34" charset="0"/>
                <a:cs typeface="Segoe UI Semilight" panose="020B0402040204020203" pitchFamily="34" charset="0"/>
              </a:rPr>
              <a:t> information</a:t>
            </a:r>
            <a:r>
              <a:rPr lang="en-US" altLang="en-US" sz="2400" dirty="0" smtClean="0">
                <a:latin typeface="Segoe UI Semilight" panose="020B0402040204020203" pitchFamily="34" charset="0"/>
                <a:cs typeface="Segoe UI Semilight" panose="020B0402040204020203" pitchFamily="34" charset="0"/>
              </a:rPr>
              <a:t>.</a:t>
            </a:r>
          </a:p>
          <a:p>
            <a:pPr lvl="1" eaLnBrk="1" hangingPunct="1"/>
            <a:r>
              <a:rPr lang="en-US" altLang="en-US" dirty="0" smtClean="0">
                <a:latin typeface="Segoe UI Semilight" panose="020B0402040204020203" pitchFamily="34" charset="0"/>
                <a:cs typeface="Segoe UI Semilight" panose="020B0402040204020203" pitchFamily="34" charset="0"/>
              </a:rPr>
              <a:t>As we typically say in our presentations:</a:t>
            </a:r>
          </a:p>
          <a:p>
            <a:pPr lvl="2" eaLnBrk="1" hangingPunct="1"/>
            <a:r>
              <a:rPr lang="en-US" altLang="en-US" dirty="0" smtClean="0">
                <a:latin typeface="Segoe UI Semilight" panose="020B0402040204020203" pitchFamily="34" charset="0"/>
                <a:cs typeface="Segoe UI Semilight" panose="020B0402040204020203" pitchFamily="34" charset="0"/>
              </a:rPr>
              <a:t>Feeder-level electrical waveforms </a:t>
            </a:r>
            <a:r>
              <a:rPr lang="en-US" altLang="en-US" u="sng" dirty="0" smtClean="0">
                <a:latin typeface="Segoe UI Semilight" panose="020B0402040204020203" pitchFamily="34" charset="0"/>
                <a:cs typeface="Segoe UI Semilight" panose="020B0402040204020203" pitchFamily="34" charset="0"/>
              </a:rPr>
              <a:t>represent</a:t>
            </a:r>
            <a:r>
              <a:rPr lang="en-US" altLang="en-US" dirty="0" smtClean="0">
                <a:latin typeface="Segoe UI Semilight" panose="020B0402040204020203" pitchFamily="34" charset="0"/>
                <a:cs typeface="Segoe UI Semilight" panose="020B0402040204020203" pitchFamily="34" charset="0"/>
              </a:rPr>
              <a:t> feeder activity.</a:t>
            </a:r>
          </a:p>
          <a:p>
            <a:pPr lvl="2" eaLnBrk="1" hangingPunct="1"/>
            <a:r>
              <a:rPr lang="en-US" altLang="en-US" u="sng" dirty="0" smtClean="0">
                <a:latin typeface="Segoe UI Semilight" panose="020B0402040204020203" pitchFamily="34" charset="0"/>
                <a:cs typeface="Segoe UI Semilight" panose="020B0402040204020203" pitchFamily="34" charset="0"/>
              </a:rPr>
              <a:t>Sophisticated</a:t>
            </a:r>
            <a:r>
              <a:rPr lang="en-US" altLang="en-US" dirty="0" smtClean="0">
                <a:latin typeface="Segoe UI Semilight" panose="020B0402040204020203" pitchFamily="34" charset="0"/>
                <a:cs typeface="Segoe UI Semilight" panose="020B0402040204020203" pitchFamily="34" charset="0"/>
              </a:rPr>
              <a:t> waveform analytics, applied to waveforms of </a:t>
            </a:r>
            <a:r>
              <a:rPr lang="en-US" altLang="en-US" u="sng" dirty="0" smtClean="0">
                <a:latin typeface="Segoe UI Semilight" panose="020B0402040204020203" pitchFamily="34" charset="0"/>
                <a:cs typeface="Segoe UI Semilight" panose="020B0402040204020203" pitchFamily="34" charset="0"/>
              </a:rPr>
              <a:t>sufficient fidelity</a:t>
            </a:r>
            <a:r>
              <a:rPr lang="en-US" altLang="en-US" dirty="0" smtClean="0">
                <a:latin typeface="Segoe UI Semilight" panose="020B0402040204020203" pitchFamily="34" charset="0"/>
                <a:cs typeface="Segoe UI Semilight" panose="020B0402040204020203" pitchFamily="34" charset="0"/>
              </a:rPr>
              <a:t>, can detect failures, pre-failures, and other feeder events.</a:t>
            </a:r>
          </a:p>
          <a:p>
            <a:pPr eaLnBrk="1" hangingPunct="1"/>
            <a:endParaRPr lang="en-US" altLang="en-US" sz="2400" dirty="0" smtClean="0">
              <a:latin typeface="Segoe UI Semilight" panose="020B0402040204020203" pitchFamily="34" charset="0"/>
              <a:cs typeface="Segoe UI Semilight" panose="020B0402040204020203" pitchFamily="34" charset="0"/>
            </a:endParaRPr>
          </a:p>
          <a:p>
            <a:pPr marL="0" indent="0" algn="ctr" eaLnBrk="1" hangingPunct="1">
              <a:buNone/>
            </a:pPr>
            <a:r>
              <a:rPr lang="en-US" altLang="en-US" sz="2400" dirty="0" smtClean="0">
                <a:latin typeface="Segoe UI Semilight" panose="020B0402040204020203" pitchFamily="34" charset="0"/>
                <a:cs typeface="Segoe UI Semilight" panose="020B0402040204020203" pitchFamily="34" charset="0"/>
              </a:rPr>
              <a:t>Question: “What do you mean by ‘sufficient’ fidelity (are you talking about needing 256 or 512 samples per cycle)?”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animEffect transition="in" filter="fade">
                                      <p:cBhvr>
                                        <p:cTn id="23"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“Sufficient Fidelity” for Waveform Analytics</a:t>
            </a:r>
            <a:endParaRPr lang="en-US" dirty="0"/>
          </a:p>
        </p:txBody>
      </p:sp>
      <p:sp>
        <p:nvSpPr>
          <p:cNvPr id="6" name="Content Placeholder 5"/>
          <p:cNvSpPr>
            <a:spLocks noGrp="1"/>
          </p:cNvSpPr>
          <p:nvPr>
            <p:ph idx="1"/>
          </p:nvPr>
        </p:nvSpPr>
        <p:spPr/>
        <p:txBody>
          <a:bodyPr/>
          <a:lstStyle/>
          <a:p>
            <a:r>
              <a:rPr lang="en-US" altLang="en-US" sz="2000" dirty="0">
                <a:latin typeface="Segoe UI Semilight" panose="020B0402040204020203" pitchFamily="34" charset="0"/>
                <a:cs typeface="Segoe UI Semilight" panose="020B0402040204020203" pitchFamily="34" charset="0"/>
              </a:rPr>
              <a:t>Analytics </a:t>
            </a:r>
            <a:r>
              <a:rPr lang="en-US" altLang="en-US" sz="2000" dirty="0" smtClean="0">
                <a:latin typeface="Segoe UI Semilight" panose="020B0402040204020203" pitchFamily="34" charset="0"/>
                <a:cs typeface="Segoe UI Semilight" panose="020B0402040204020203" pitchFamily="34" charset="0"/>
              </a:rPr>
              <a:t>is a process that takes a large set of </a:t>
            </a:r>
            <a:r>
              <a:rPr lang="en-US" altLang="en-US" sz="2000" i="1" dirty="0" smtClean="0">
                <a:latin typeface="Segoe UI Semilight" panose="020B0402040204020203" pitchFamily="34" charset="0"/>
                <a:cs typeface="Segoe UI Semilight" panose="020B0402040204020203" pitchFamily="34" charset="0"/>
              </a:rPr>
              <a:t>data </a:t>
            </a:r>
            <a:r>
              <a:rPr lang="en-US" altLang="en-US" sz="2000" dirty="0" smtClean="0">
                <a:latin typeface="Segoe UI Semilight" panose="020B0402040204020203" pitchFamily="34" charset="0"/>
                <a:cs typeface="Segoe UI Semilight" panose="020B0402040204020203" pitchFamily="34" charset="0"/>
              </a:rPr>
              <a:t>and attempts to extract </a:t>
            </a:r>
            <a:r>
              <a:rPr lang="en-US" altLang="en-US" sz="2000" i="1" dirty="0" smtClean="0">
                <a:latin typeface="Segoe UI Semilight" panose="020B0402040204020203" pitchFamily="34" charset="0"/>
                <a:cs typeface="Segoe UI Semilight" panose="020B0402040204020203" pitchFamily="34" charset="0"/>
              </a:rPr>
              <a:t>information</a:t>
            </a:r>
            <a:r>
              <a:rPr lang="en-US" altLang="en-US" sz="2000" dirty="0" smtClean="0">
                <a:latin typeface="Segoe UI Semilight" panose="020B0402040204020203" pitchFamily="34" charset="0"/>
                <a:cs typeface="Segoe UI Semilight" panose="020B0402040204020203" pitchFamily="34" charset="0"/>
              </a:rPr>
              <a:t>, in order to produce </a:t>
            </a:r>
            <a:r>
              <a:rPr lang="en-US" altLang="en-US" sz="2000" i="1" dirty="0" smtClean="0">
                <a:latin typeface="Segoe UI Semilight" panose="020B0402040204020203" pitchFamily="34" charset="0"/>
                <a:cs typeface="Segoe UI Semilight" panose="020B0402040204020203" pitchFamily="34" charset="0"/>
              </a:rPr>
              <a:t>knowledge</a:t>
            </a:r>
            <a:r>
              <a:rPr lang="en-US" altLang="en-US" sz="2000" dirty="0" smtClean="0">
                <a:latin typeface="Segoe UI Semilight" panose="020B0402040204020203" pitchFamily="34" charset="0"/>
                <a:cs typeface="Segoe UI Semilight" panose="020B0402040204020203" pitchFamily="34" charset="0"/>
              </a:rPr>
              <a:t>.</a:t>
            </a:r>
          </a:p>
          <a:p>
            <a:r>
              <a:rPr lang="en-US" dirty="0" smtClean="0">
                <a:latin typeface="Segoe UI Semilight" panose="020B0402040204020203" pitchFamily="34" charset="0"/>
                <a:cs typeface="Segoe UI Semilight" panose="020B0402040204020203" pitchFamily="34" charset="0"/>
              </a:rPr>
              <a:t>Data is </a:t>
            </a:r>
            <a:r>
              <a:rPr lang="en-US" i="1" dirty="0" smtClean="0">
                <a:latin typeface="Segoe UI Semilight" panose="020B0402040204020203" pitchFamily="34" charset="0"/>
                <a:cs typeface="Segoe UI Semilight" panose="020B0402040204020203" pitchFamily="34" charset="0"/>
              </a:rPr>
              <a:t>not</a:t>
            </a:r>
            <a:r>
              <a:rPr lang="en-US" dirty="0" smtClean="0">
                <a:latin typeface="Segoe UI Semilight" panose="020B0402040204020203" pitchFamily="34" charset="0"/>
                <a:cs typeface="Segoe UI Semilight" panose="020B0402040204020203" pitchFamily="34" charset="0"/>
              </a:rPr>
              <a:t> information. </a:t>
            </a:r>
          </a:p>
          <a:p>
            <a:r>
              <a:rPr lang="en-US" dirty="0" smtClean="0">
                <a:latin typeface="Segoe UI Semilight" panose="020B0402040204020203" pitchFamily="34" charset="0"/>
                <a:cs typeface="Segoe UI Semilight" panose="020B0402040204020203" pitchFamily="34" charset="0"/>
              </a:rPr>
              <a:t>Information is </a:t>
            </a:r>
            <a:r>
              <a:rPr lang="en-US" i="1" dirty="0" smtClean="0">
                <a:latin typeface="Segoe UI Semilight" panose="020B0402040204020203" pitchFamily="34" charset="0"/>
                <a:cs typeface="Segoe UI Semilight" panose="020B0402040204020203" pitchFamily="34" charset="0"/>
              </a:rPr>
              <a:t>not</a:t>
            </a:r>
            <a:r>
              <a:rPr lang="en-US" dirty="0" smtClean="0">
                <a:latin typeface="Segoe UI Semilight" panose="020B0402040204020203" pitchFamily="34" charset="0"/>
                <a:cs typeface="Segoe UI Semilight" panose="020B0402040204020203" pitchFamily="34" charset="0"/>
              </a:rPr>
              <a:t> knowledge.</a:t>
            </a:r>
          </a:p>
          <a:p>
            <a:r>
              <a:rPr lang="en-US" dirty="0" smtClean="0">
                <a:latin typeface="Segoe UI Semilight" panose="020B0402040204020203" pitchFamily="34" charset="0"/>
                <a:cs typeface="Segoe UI Semilight" panose="020B0402040204020203" pitchFamily="34" charset="0"/>
              </a:rPr>
              <a:t>“Data” is a stream of numbers (“010011010101”) </a:t>
            </a:r>
          </a:p>
          <a:p>
            <a:r>
              <a:rPr lang="en-US" dirty="0" smtClean="0">
                <a:latin typeface="Segoe UI Semilight" panose="020B0402040204020203" pitchFamily="34" charset="0"/>
                <a:cs typeface="Segoe UI Semilight" panose="020B0402040204020203" pitchFamily="34" charset="0"/>
              </a:rPr>
              <a:t>“Information” is the complete set of characteristics encoded in a set of data (“maximum amplitude 514A in cycle 231 on phase C current”).</a:t>
            </a:r>
          </a:p>
          <a:p>
            <a:r>
              <a:rPr lang="en-US" dirty="0" smtClean="0">
                <a:latin typeface="Segoe UI Semilight" panose="020B0402040204020203" pitchFamily="34" charset="0"/>
                <a:cs typeface="Segoe UI Semilight" panose="020B0402040204020203" pitchFamily="34" charset="0"/>
              </a:rPr>
              <a:t>“Knowledge” is a representation of information that allows an action or decision to take place (“Phase C overcurrent fault occurred at 21:42, possibly repetitive, 514A, single-phase trip, reclosed once, no outage”).</a:t>
            </a:r>
          </a:p>
        </p:txBody>
      </p:sp>
    </p:spTree>
    <p:extLst>
      <p:ext uri="{BB962C8B-B14F-4D97-AF65-F5344CB8AC3E}">
        <p14:creationId xmlns:p14="http://schemas.microsoft.com/office/powerpoint/2010/main" val="221636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Fidelity” for Waveform Analytics</a:t>
            </a:r>
            <a:endParaRPr lang="en-US" dirty="0"/>
          </a:p>
        </p:txBody>
      </p:sp>
      <p:sp>
        <p:nvSpPr>
          <p:cNvPr id="3" name="Content Placeholder 2"/>
          <p:cNvSpPr>
            <a:spLocks noGrp="1"/>
          </p:cNvSpPr>
          <p:nvPr>
            <p:ph idx="1"/>
          </p:nvPr>
        </p:nvSpPr>
        <p:spPr/>
        <p:txBody>
          <a:bodyPr/>
          <a:lstStyle/>
          <a:p>
            <a:r>
              <a:rPr lang="en-US" dirty="0">
                <a:latin typeface="Segoe UI Semilight" panose="020B0402040204020203" pitchFamily="34" charset="0"/>
                <a:cs typeface="Segoe UI Semilight" panose="020B0402040204020203" pitchFamily="34" charset="0"/>
              </a:rPr>
              <a:t>“Sufficient fidelity” is about </a:t>
            </a:r>
            <a:r>
              <a:rPr lang="en-US" i="1" dirty="0">
                <a:latin typeface="Segoe UI Semilight" panose="020B0402040204020203" pitchFamily="34" charset="0"/>
                <a:cs typeface="Segoe UI Semilight" panose="020B0402040204020203" pitchFamily="34" charset="0"/>
              </a:rPr>
              <a:t>information</a:t>
            </a:r>
            <a:r>
              <a:rPr lang="en-US" dirty="0">
                <a:latin typeface="Segoe UI Semilight" panose="020B0402040204020203" pitchFamily="34" charset="0"/>
                <a:cs typeface="Segoe UI Semilight" panose="020B0402040204020203" pitchFamily="34" charset="0"/>
              </a:rPr>
              <a:t>, not about </a:t>
            </a:r>
            <a:r>
              <a:rPr lang="en-US" i="1" dirty="0">
                <a:latin typeface="Segoe UI Semilight" panose="020B0402040204020203" pitchFamily="34" charset="0"/>
                <a:cs typeface="Segoe UI Semilight" panose="020B0402040204020203" pitchFamily="34" charset="0"/>
              </a:rPr>
              <a:t>data</a:t>
            </a:r>
            <a:r>
              <a:rPr lang="en-US" dirty="0">
                <a:latin typeface="Segoe UI Semilight" panose="020B0402040204020203" pitchFamily="34" charset="0"/>
                <a:cs typeface="Segoe UI Semilight" panose="020B0402040204020203" pitchFamily="34" charset="0"/>
              </a:rPr>
              <a:t>. </a:t>
            </a:r>
            <a:endParaRPr lang="en-US" dirty="0" smtClean="0">
              <a:latin typeface="Segoe UI Semilight" panose="020B0402040204020203" pitchFamily="34" charset="0"/>
              <a:cs typeface="Segoe UI Semilight" panose="020B0402040204020203" pitchFamily="34" charset="0"/>
            </a:endParaRPr>
          </a:p>
          <a:p>
            <a:r>
              <a:rPr lang="en-US" dirty="0" smtClean="0">
                <a:latin typeface="Segoe UI Semilight" panose="020B0402040204020203" pitchFamily="34" charset="0"/>
                <a:cs typeface="Segoe UI Semilight" panose="020B0402040204020203" pitchFamily="34" charset="0"/>
              </a:rPr>
              <a:t>Does recorded </a:t>
            </a:r>
            <a:r>
              <a:rPr lang="en-US" i="1" dirty="0" smtClean="0">
                <a:latin typeface="Segoe UI Semilight" panose="020B0402040204020203" pitchFamily="34" charset="0"/>
                <a:cs typeface="Segoe UI Semilight" panose="020B0402040204020203" pitchFamily="34" charset="0"/>
              </a:rPr>
              <a:t>data </a:t>
            </a:r>
            <a:r>
              <a:rPr lang="en-US" dirty="0" smtClean="0">
                <a:latin typeface="Segoe UI Semilight" panose="020B0402040204020203" pitchFamily="34" charset="0"/>
                <a:cs typeface="Segoe UI Semilight" panose="020B0402040204020203" pitchFamily="34" charset="0"/>
              </a:rPr>
              <a:t>(if I even record it!)</a:t>
            </a:r>
            <a:r>
              <a:rPr lang="en-US" i="1" dirty="0" smtClean="0">
                <a:latin typeface="Segoe UI Semilight" panose="020B0402040204020203" pitchFamily="34" charset="0"/>
                <a:cs typeface="Segoe UI Semilight" panose="020B0402040204020203" pitchFamily="34" charset="0"/>
              </a:rPr>
              <a:t> </a:t>
            </a:r>
            <a:r>
              <a:rPr lang="en-US" dirty="0" smtClean="0">
                <a:latin typeface="Segoe UI Semilight" panose="020B0402040204020203" pitchFamily="34" charset="0"/>
                <a:cs typeface="Segoe UI Semilight" panose="020B0402040204020203" pitchFamily="34" charset="0"/>
              </a:rPr>
              <a:t>contain enough </a:t>
            </a:r>
            <a:r>
              <a:rPr lang="en-US" i="1" dirty="0" smtClean="0">
                <a:latin typeface="Segoe UI Semilight" panose="020B0402040204020203" pitchFamily="34" charset="0"/>
                <a:cs typeface="Segoe UI Semilight" panose="020B0402040204020203" pitchFamily="34" charset="0"/>
              </a:rPr>
              <a:t>information</a:t>
            </a:r>
            <a:r>
              <a:rPr lang="en-US" dirty="0" smtClean="0">
                <a:latin typeface="Segoe UI Semilight" panose="020B0402040204020203" pitchFamily="34" charset="0"/>
                <a:cs typeface="Segoe UI Semilight" panose="020B0402040204020203" pitchFamily="34" charset="0"/>
              </a:rPr>
              <a:t> for me to determine “what happened”?</a:t>
            </a:r>
          </a:p>
          <a:p>
            <a:r>
              <a:rPr lang="en-US" dirty="0" smtClean="0">
                <a:latin typeface="Segoe UI Semilight" panose="020B0402040204020203" pitchFamily="34" charset="0"/>
                <a:cs typeface="Segoe UI Semilight" panose="020B0402040204020203" pitchFamily="34" charset="0"/>
              </a:rPr>
              <a:t>Example: If my current channel is </a:t>
            </a:r>
            <a:r>
              <a:rPr lang="en-US" dirty="0" err="1" smtClean="0">
                <a:latin typeface="Segoe UI Semilight" panose="020B0402040204020203" pitchFamily="34" charset="0"/>
                <a:cs typeface="Segoe UI Semilight" panose="020B0402040204020203" pitchFamily="34" charset="0"/>
              </a:rPr>
              <a:t>overranged</a:t>
            </a:r>
            <a:r>
              <a:rPr lang="en-US" dirty="0" smtClean="0">
                <a:latin typeface="Segoe UI Semilight" panose="020B0402040204020203" pitchFamily="34" charset="0"/>
                <a:cs typeface="Segoe UI Semilight" panose="020B0402040204020203" pitchFamily="34" charset="0"/>
              </a:rPr>
              <a:t> during an overcurrent fault, then I do not have enough </a:t>
            </a:r>
            <a:r>
              <a:rPr lang="en-US" i="1" dirty="0" smtClean="0">
                <a:latin typeface="Segoe UI Semilight" panose="020B0402040204020203" pitchFamily="34" charset="0"/>
                <a:cs typeface="Segoe UI Semilight" panose="020B0402040204020203" pitchFamily="34" charset="0"/>
              </a:rPr>
              <a:t>information</a:t>
            </a:r>
            <a:r>
              <a:rPr lang="en-US" dirty="0" smtClean="0">
                <a:latin typeface="Segoe UI Semilight" panose="020B0402040204020203" pitchFamily="34" charset="0"/>
                <a:cs typeface="Segoe UI Semilight" panose="020B0402040204020203" pitchFamily="34" charset="0"/>
              </a:rPr>
              <a:t> to determine (definitively) the fault current.</a:t>
            </a:r>
          </a:p>
          <a:p>
            <a:r>
              <a:rPr lang="en-US" dirty="0" smtClean="0">
                <a:latin typeface="Segoe UI Semilight" panose="020B0402040204020203" pitchFamily="34" charset="0"/>
                <a:cs typeface="Segoe UI Semilight" panose="020B0402040204020203" pitchFamily="34" charset="0"/>
              </a:rPr>
              <a:t>You </a:t>
            </a:r>
            <a:r>
              <a:rPr lang="en-US" dirty="0">
                <a:latin typeface="Segoe UI Semilight" panose="020B0402040204020203" pitchFamily="34" charset="0"/>
                <a:cs typeface="Segoe UI Semilight" panose="020B0402040204020203" pitchFamily="34" charset="0"/>
              </a:rPr>
              <a:t>can increase your data by </a:t>
            </a:r>
            <a:r>
              <a:rPr lang="en-US" dirty="0" smtClean="0">
                <a:latin typeface="Segoe UI Semilight" panose="020B0402040204020203" pitchFamily="34" charset="0"/>
                <a:cs typeface="Segoe UI Semilight" panose="020B0402040204020203" pitchFamily="34" charset="0"/>
              </a:rPr>
              <a:t>an arbitrarily large </a:t>
            </a:r>
            <a:r>
              <a:rPr lang="en-US" dirty="0">
                <a:latin typeface="Segoe UI Semilight" panose="020B0402040204020203" pitchFamily="34" charset="0"/>
                <a:cs typeface="Segoe UI Semilight" panose="020B0402040204020203" pitchFamily="34" charset="0"/>
              </a:rPr>
              <a:t>factor </a:t>
            </a:r>
            <a:r>
              <a:rPr lang="en-US" dirty="0" smtClean="0">
                <a:latin typeface="Segoe UI Semilight" panose="020B0402040204020203" pitchFamily="34" charset="0"/>
                <a:cs typeface="Segoe UI Semilight" panose="020B0402040204020203" pitchFamily="34" charset="0"/>
              </a:rPr>
              <a:t>(2x, 4x</a:t>
            </a:r>
            <a:r>
              <a:rPr lang="en-US" dirty="0">
                <a:latin typeface="Segoe UI Semilight" panose="020B0402040204020203" pitchFamily="34" charset="0"/>
                <a:cs typeface="Segoe UI Semilight" panose="020B0402040204020203" pitchFamily="34" charset="0"/>
              </a:rPr>
              <a:t>, </a:t>
            </a:r>
            <a:r>
              <a:rPr lang="en-US" dirty="0" smtClean="0">
                <a:latin typeface="Segoe UI Semilight" panose="020B0402040204020203" pitchFamily="34" charset="0"/>
                <a:cs typeface="Segoe UI Semilight" panose="020B0402040204020203" pitchFamily="34" charset="0"/>
              </a:rPr>
              <a:t>25,000x</a:t>
            </a:r>
            <a:r>
              <a:rPr lang="en-US" dirty="0">
                <a:latin typeface="Segoe UI Semilight" panose="020B0402040204020203" pitchFamily="34" charset="0"/>
                <a:cs typeface="Segoe UI Semilight" panose="020B0402040204020203" pitchFamily="34" charset="0"/>
              </a:rPr>
              <a:t>), and have </a:t>
            </a:r>
            <a:r>
              <a:rPr lang="en-US" i="1" dirty="0">
                <a:latin typeface="Segoe UI Semilight" panose="020B0402040204020203" pitchFamily="34" charset="0"/>
                <a:cs typeface="Segoe UI Semilight" panose="020B0402040204020203" pitchFamily="34" charset="0"/>
              </a:rPr>
              <a:t>no additional information</a:t>
            </a:r>
            <a:r>
              <a:rPr lang="en-US" dirty="0">
                <a:latin typeface="Segoe UI Semilight" panose="020B0402040204020203" pitchFamily="34" charset="0"/>
                <a:cs typeface="Segoe UI Semilight" panose="020B0402040204020203" pitchFamily="34" charset="0"/>
              </a:rPr>
              <a:t>. </a:t>
            </a:r>
          </a:p>
          <a:p>
            <a:r>
              <a:rPr lang="en-US" dirty="0" smtClean="0">
                <a:latin typeface="Segoe UI Semilight" panose="020B0402040204020203" pitchFamily="34" charset="0"/>
                <a:cs typeface="Segoe UI Semilight" panose="020B0402040204020203" pitchFamily="34" charset="0"/>
              </a:rPr>
              <a:t>The </a:t>
            </a:r>
            <a:r>
              <a:rPr lang="en-US" dirty="0">
                <a:latin typeface="Segoe UI Semilight" panose="020B0402040204020203" pitchFamily="34" charset="0"/>
                <a:cs typeface="Segoe UI Semilight" panose="020B0402040204020203" pitchFamily="34" charset="0"/>
              </a:rPr>
              <a:t>fidelity of a given platform is “sufficient” </a:t>
            </a:r>
            <a:r>
              <a:rPr lang="en-US" dirty="0" smtClean="0">
                <a:latin typeface="Segoe UI Semilight" panose="020B0402040204020203" pitchFamily="34" charset="0"/>
                <a:cs typeface="Segoe UI Semilight" panose="020B0402040204020203" pitchFamily="34" charset="0"/>
              </a:rPr>
              <a:t>for a particular class of waveform analytics </a:t>
            </a:r>
            <a:r>
              <a:rPr lang="en-US" i="1" dirty="0" smtClean="0">
                <a:latin typeface="Segoe UI Semilight" panose="020B0402040204020203" pitchFamily="34" charset="0"/>
                <a:cs typeface="Segoe UI Semilight" panose="020B0402040204020203" pitchFamily="34" charset="0"/>
              </a:rPr>
              <a:t>if </a:t>
            </a:r>
            <a:r>
              <a:rPr lang="en-US" i="1" dirty="0">
                <a:latin typeface="Segoe UI Semilight" panose="020B0402040204020203" pitchFamily="34" charset="0"/>
                <a:cs typeface="Segoe UI Semilight" panose="020B0402040204020203" pitchFamily="34" charset="0"/>
              </a:rPr>
              <a:t>and only if</a:t>
            </a:r>
            <a:r>
              <a:rPr lang="en-US" dirty="0">
                <a:latin typeface="Segoe UI Semilight" panose="020B0402040204020203" pitchFamily="34" charset="0"/>
                <a:cs typeface="Segoe UI Semilight" panose="020B0402040204020203" pitchFamily="34" charset="0"/>
              </a:rPr>
              <a:t> </a:t>
            </a:r>
            <a:r>
              <a:rPr lang="en-US" dirty="0" smtClean="0">
                <a:latin typeface="Segoe UI Semilight" panose="020B0402040204020203" pitchFamily="34" charset="0"/>
                <a:cs typeface="Segoe UI Semilight" panose="020B0402040204020203" pitchFamily="34" charset="0"/>
              </a:rPr>
              <a:t>a final </a:t>
            </a:r>
            <a:r>
              <a:rPr lang="en-US" dirty="0">
                <a:latin typeface="Segoe UI Semilight" panose="020B0402040204020203" pitchFamily="34" charset="0"/>
                <a:cs typeface="Segoe UI Semilight" panose="020B0402040204020203" pitchFamily="34" charset="0"/>
              </a:rPr>
              <a:t>waveform </a:t>
            </a:r>
            <a:r>
              <a:rPr lang="en-US" dirty="0" smtClean="0">
                <a:latin typeface="Segoe UI Semilight" panose="020B0402040204020203" pitchFamily="34" charset="0"/>
                <a:cs typeface="Segoe UI Semilight" panose="020B0402040204020203" pitchFamily="34" charset="0"/>
              </a:rPr>
              <a:t>recording contains </a:t>
            </a:r>
            <a:r>
              <a:rPr lang="en-US" dirty="0">
                <a:latin typeface="Segoe UI Semilight" panose="020B0402040204020203" pitchFamily="34" charset="0"/>
                <a:cs typeface="Segoe UI Semilight" panose="020B0402040204020203" pitchFamily="34" charset="0"/>
              </a:rPr>
              <a:t>enough information to distinctly characterize the event in question.</a:t>
            </a:r>
          </a:p>
        </p:txBody>
      </p:sp>
    </p:spTree>
    <p:extLst>
      <p:ext uri="{BB962C8B-B14F-4D97-AF65-F5344CB8AC3E}">
        <p14:creationId xmlns:p14="http://schemas.microsoft.com/office/powerpoint/2010/main" val="155168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Sufficient for What?</a:t>
            </a:r>
            <a:endParaRPr lang="en-US" dirty="0"/>
          </a:p>
        </p:txBody>
      </p:sp>
      <p:sp>
        <p:nvSpPr>
          <p:cNvPr id="3" name="Content Placeholder 2"/>
          <p:cNvSpPr>
            <a:spLocks noGrp="1"/>
          </p:cNvSpPr>
          <p:nvPr>
            <p:ph idx="1"/>
          </p:nvPr>
        </p:nvSpPr>
        <p:spPr/>
        <p:txBody>
          <a:bodyPr/>
          <a:lstStyle/>
          <a:p>
            <a:r>
              <a:rPr lang="en-US" dirty="0" smtClean="0">
                <a:latin typeface="Segoe UI Semilight" panose="020B0402040204020203" pitchFamily="34" charset="0"/>
                <a:cs typeface="Segoe UI Semilight" panose="020B0402040204020203" pitchFamily="34" charset="0"/>
              </a:rPr>
              <a:t>Power system events have vastly different characteristics:</a:t>
            </a:r>
          </a:p>
          <a:p>
            <a:pPr lvl="1"/>
            <a:r>
              <a:rPr lang="en-US" dirty="0" smtClean="0">
                <a:latin typeface="Segoe UI Semilight" panose="020B0402040204020203" pitchFamily="34" charset="0"/>
                <a:cs typeface="Segoe UI Semilight" panose="020B0402040204020203" pitchFamily="34" charset="0"/>
              </a:rPr>
              <a:t>Low impedance faults contain mostly 60Hz frequency content, and can produce currents (at the terminals of the device) of almost 100 amperes.</a:t>
            </a:r>
          </a:p>
          <a:p>
            <a:pPr lvl="1"/>
            <a:r>
              <a:rPr lang="en-US" dirty="0" smtClean="0">
                <a:latin typeface="Segoe UI Semilight" panose="020B0402040204020203" pitchFamily="34" charset="0"/>
                <a:cs typeface="Segoe UI Semilight" panose="020B0402040204020203" pitchFamily="34" charset="0"/>
              </a:rPr>
              <a:t>High impedance faults contain higher frequency content, but can produce variations on the order of a few milliamps (at the terminals of the device).</a:t>
            </a:r>
          </a:p>
          <a:p>
            <a:pPr lvl="1"/>
            <a:r>
              <a:rPr lang="en-US" dirty="0" smtClean="0">
                <a:latin typeface="Segoe UI Semilight" panose="020B0402040204020203" pitchFamily="34" charset="0"/>
                <a:cs typeface="Segoe UI Semilight" panose="020B0402040204020203" pitchFamily="34" charset="0"/>
              </a:rPr>
              <a:t>Cable faults may produce incipient failure signatures that last only a half-cycle.</a:t>
            </a:r>
          </a:p>
          <a:p>
            <a:pPr lvl="1"/>
            <a:r>
              <a:rPr lang="en-US" dirty="0" smtClean="0">
                <a:latin typeface="Segoe UI Semilight" panose="020B0402040204020203" pitchFamily="34" charset="0"/>
                <a:cs typeface="Segoe UI Semilight" panose="020B0402040204020203" pitchFamily="34" charset="0"/>
              </a:rPr>
              <a:t>Downed conductors may need minutes of data to characterize securely.</a:t>
            </a:r>
          </a:p>
          <a:p>
            <a:pPr lvl="1"/>
            <a:r>
              <a:rPr lang="en-US" dirty="0" smtClean="0">
                <a:latin typeface="Segoe UI Semilight" panose="020B0402040204020203" pitchFamily="34" charset="0"/>
                <a:cs typeface="Segoe UI Semilight" panose="020B0402040204020203" pitchFamily="34" charset="0"/>
              </a:rPr>
              <a:t>Capacitors, load tap changers, transformers, vacuum switches, failing switchgear, lightning arrestors, etc.</a:t>
            </a:r>
          </a:p>
          <a:p>
            <a:pPr lvl="1"/>
            <a:r>
              <a:rPr lang="en-US" dirty="0" smtClean="0">
                <a:latin typeface="Segoe UI Semilight" panose="020B0402040204020203" pitchFamily="34" charset="0"/>
                <a:cs typeface="Segoe UI Semilight" panose="020B0402040204020203" pitchFamily="34" charset="0"/>
              </a:rPr>
              <a:t>Yet-to-be-characterized events</a:t>
            </a:r>
          </a:p>
        </p:txBody>
      </p:sp>
    </p:spTree>
    <p:extLst>
      <p:ext uri="{BB962C8B-B14F-4D97-AF65-F5344CB8AC3E}">
        <p14:creationId xmlns:p14="http://schemas.microsoft.com/office/powerpoint/2010/main" val="381333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4357</TotalTime>
  <Words>1702</Words>
  <Application>Microsoft Macintosh PowerPoint</Application>
  <PresentationFormat>On-screen Show (4:3)</PresentationFormat>
  <Paragraphs>105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Segoe UI Semilight</vt:lpstr>
      <vt:lpstr>Office Theme</vt:lpstr>
      <vt:lpstr>CIGRE Grid of the Future 12 October 2015 Chicago, Illinois, USA</vt:lpstr>
      <vt:lpstr>Signal Processing Analogy: Digital Cameras</vt:lpstr>
      <vt:lpstr>Signal Processing Analogy: Digital Cameras</vt:lpstr>
      <vt:lpstr>Signal Processing Analogy: Digital Cameras</vt:lpstr>
      <vt:lpstr>Signal Processing Analogy: Digital Cameras</vt:lpstr>
      <vt:lpstr>Fundamental Principles of Waveform Analytics</vt:lpstr>
      <vt:lpstr>“Sufficient Fidelity” for Waveform Analytics</vt:lpstr>
      <vt:lpstr>“Sufficient Fidelity” for Waveform Analytics</vt:lpstr>
      <vt:lpstr>Sufficient for What?</vt:lpstr>
      <vt:lpstr>Sufficient for What?</vt:lpstr>
      <vt:lpstr>Sufficient Fidelity: Critical Factors</vt:lpstr>
      <vt:lpstr>Sufficient Fidelity: Critical Factors</vt:lpstr>
      <vt:lpstr>Sufficient Fidelity: Critical Factors</vt:lpstr>
      <vt:lpstr>Sufficient Fidelity: Personal Thoughts</vt:lpstr>
      <vt:lpstr>Questions?</vt:lpstr>
      <vt:lpstr>Waveform Analytics: Data Quality Intelligent Processing</vt:lpstr>
      <vt:lpstr>Waveform Analytics: Data Quality Sample Rate</vt:lpstr>
      <vt:lpstr>Waveform Analytics: Data Quality Dynamic Range</vt:lpstr>
      <vt:lpstr>Waveform Analytics: Data Quality Noise</vt:lpstr>
      <vt:lpstr>Waveform Analytics: Data Quality Noise</vt:lpstr>
      <vt:lpstr>Waveform Analytics: Data Quality Triggering Thresholds (details in the shadows)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Wischkaemper</dc:creator>
  <cp:lastModifiedBy>Jeff Wischkaemper</cp:lastModifiedBy>
  <cp:revision>274</cp:revision>
  <cp:lastPrinted>2014-03-25T15:11:49Z</cp:lastPrinted>
  <dcterms:created xsi:type="dcterms:W3CDTF">2013-08-03T15:54:43Z</dcterms:created>
  <dcterms:modified xsi:type="dcterms:W3CDTF">2015-10-11T19:43:29Z</dcterms:modified>
</cp:coreProperties>
</file>