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2"/>
  </p:notesMasterIdLst>
  <p:sldIdLst>
    <p:sldId id="404" r:id="rId5"/>
    <p:sldId id="385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</p:sldIdLst>
  <p:sldSz cx="9144000" cy="6858000" type="screen4x3"/>
  <p:notesSz cx="7010400" cy="9296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3"/>
    <a:srgbClr val="009900"/>
    <a:srgbClr val="E4701E"/>
    <a:srgbClr val="F4A81E"/>
    <a:srgbClr val="E46C0A"/>
    <a:srgbClr val="3A7728"/>
    <a:srgbClr val="5F5F5F"/>
    <a:srgbClr val="C9CACC"/>
    <a:srgbClr val="FFB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309" autoAdjust="0"/>
    <p:restoredTop sz="94660"/>
  </p:normalViewPr>
  <p:slideViewPr>
    <p:cSldViewPr>
      <p:cViewPr>
        <p:scale>
          <a:sx n="90" d="100"/>
          <a:sy n="90" d="100"/>
        </p:scale>
        <p:origin x="-182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2BE490-C1FB-474D-BC30-DF4EAA83FCB2}" type="datetimeFigureOut">
              <a:rPr lang="en-US"/>
              <a:pPr>
                <a:defRPr/>
              </a:pPr>
              <a:t>10/11/2015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41169B3-6FDD-4626-8784-1CF2E5804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90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1169B3-6FDD-4626-8784-1CF2E58049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 flipH="1">
            <a:off x="762000" y="3384550"/>
            <a:ext cx="8358188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</p:spPr>
      </p:cxnSp>
      <p:pic>
        <p:nvPicPr>
          <p:cNvPr id="5" name="Picture 11" descr="SunEdison_Logo_Full Color (high-res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679950"/>
            <a:ext cx="3962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77724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071320" cy="720080"/>
          </a:xfrm>
        </p:spPr>
        <p:txBody>
          <a:bodyPr anchor="ctr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7575" y="838200"/>
            <a:ext cx="8229600" cy="5257800"/>
          </a:xfrm>
        </p:spPr>
        <p:txBody>
          <a:bodyPr/>
          <a:lstStyle>
            <a:lvl2pPr>
              <a:buClr>
                <a:srgbClr val="0068B3"/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7575" y="838200"/>
            <a:ext cx="8229600" cy="4876800"/>
          </a:xfrm>
        </p:spPr>
        <p:txBody>
          <a:bodyPr/>
          <a:lstStyle>
            <a:lvl2pPr>
              <a:buClr>
                <a:srgbClr val="0068B3"/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011" y="5736679"/>
            <a:ext cx="8286807" cy="428625"/>
          </a:xfrm>
          <a:solidFill>
            <a:srgbClr val="E46C0A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12763" y="6335713"/>
            <a:ext cx="6638925" cy="1587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flipH="1">
            <a:off x="512763" y="2300288"/>
            <a:ext cx="8605837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12" descr="SunEdison_Logo_Full Color (high-res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172200"/>
            <a:ext cx="1676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457200" y="1135691"/>
            <a:ext cx="8286750" cy="924741"/>
          </a:xfrm>
        </p:spPr>
        <p:txBody>
          <a:bodyPr/>
          <a:lstStyle>
            <a:lvl1pPr marL="173038" indent="0">
              <a:defRPr sz="4000" b="0" i="0" baseline="0">
                <a:solidFill>
                  <a:srgbClr val="0D0D0D"/>
                </a:solidFill>
                <a:effectLst>
                  <a:outerShdw blurRad="38100"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4" y="2600325"/>
            <a:ext cx="8031162" cy="684659"/>
          </a:xfrm>
        </p:spPr>
        <p:txBody>
          <a:bodyPr/>
          <a:lstStyle>
            <a:lvl1pPr marL="173038" indent="0">
              <a:buFontTx/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2pPr>
            <a:lvl3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3pPr>
            <a:lvl4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4pPr>
            <a:lvl5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unEdison_Logo_Full Color (high-res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47244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2" y="838200"/>
            <a:ext cx="40386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4684382" y="838200"/>
            <a:ext cx="4271954" cy="514261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3552" y="838200"/>
            <a:ext cx="4128448" cy="5139071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– Use First Letter Capitals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2913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57188" y="6662738"/>
            <a:ext cx="15033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 eaLnBrk="0" hangingPunct="0">
              <a:defRPr/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446463" y="6477000"/>
            <a:ext cx="2246312" cy="304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P. </a:t>
            </a:r>
            <a:fld id="{4FD14840-F9C8-4DC9-89B4-10B21224969C}" type="slidenum">
              <a:rPr lang="en-US" sz="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|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SunEdison Confidential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8788" y="6337300"/>
            <a:ext cx="6692900" cy="0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24"/>
          <p:cNvCxnSpPr>
            <a:cxnSpLocks noChangeShapeType="1"/>
          </p:cNvCxnSpPr>
          <p:nvPr/>
        </p:nvCxnSpPr>
        <p:spPr bwMode="auto">
          <a:xfrm flipH="1">
            <a:off x="466725" y="723900"/>
            <a:ext cx="8220075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</p:spPr>
      </p:cxnSp>
      <p:pic>
        <p:nvPicPr>
          <p:cNvPr id="1032" name="Picture 9" descr="SunEdison_Logo_Full Color (high-res)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6172200"/>
            <a:ext cx="16764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3" r:id="rId2"/>
    <p:sldLayoutId id="2147483844" r:id="rId3"/>
    <p:sldLayoutId id="2147483845" r:id="rId4"/>
    <p:sldLayoutId id="2147483850" r:id="rId5"/>
    <p:sldLayoutId id="2147483851" r:id="rId6"/>
    <p:sldLayoutId id="2147483846" r:id="rId7"/>
    <p:sldLayoutId id="2147483847" r:id="rId8"/>
  </p:sldLayoutIdLst>
  <p:timing>
    <p:tnLst>
      <p:par>
        <p:cTn id="1" dur="indefinite" restart="never" nodeType="tmRoot"/>
      </p:par>
    </p:tnLst>
  </p:timing>
  <p:txStyles>
    <p:titleStyle>
      <a:lvl1pPr marL="346075" indent="-346075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346075" indent="-346075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2pPr>
      <a:lvl3pPr marL="346075" indent="-346075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3pPr>
      <a:lvl4pPr marL="346075" indent="-346075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4pPr>
      <a:lvl5pPr marL="346075" indent="-346075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568325" indent="-279400" algn="l" rtl="0" eaLnBrk="0" fontAlgn="base" hangingPunct="0">
        <a:spcBef>
          <a:spcPct val="20000"/>
        </a:spcBef>
        <a:spcAft>
          <a:spcPct val="0"/>
        </a:spcAft>
        <a:buClr>
          <a:srgbClr val="0068B3"/>
        </a:buClr>
        <a:buSzPct val="110000"/>
        <a:buFont typeface="Arial" charset="0"/>
        <a:buChar char="•"/>
        <a:defRPr sz="2000">
          <a:solidFill>
            <a:srgbClr val="595959"/>
          </a:solidFill>
          <a:latin typeface="+mn-lt"/>
          <a:cs typeface="+mn-cs"/>
        </a:defRPr>
      </a:lvl2pPr>
      <a:lvl3pPr marL="798513" indent="-173038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̶"/>
        <a:defRPr>
          <a:solidFill>
            <a:srgbClr val="7F7F7F"/>
          </a:solidFill>
          <a:latin typeface="+mn-lt"/>
          <a:cs typeface="+mn-cs"/>
        </a:defRPr>
      </a:lvl3pPr>
      <a:lvl4pPr marL="1087438" indent="-230188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1600">
          <a:solidFill>
            <a:srgbClr val="7F7F7F"/>
          </a:solidFill>
          <a:latin typeface="+mn-lt"/>
          <a:cs typeface="+mn-cs"/>
        </a:defRPr>
      </a:lvl4pPr>
      <a:lvl5pPr marL="1319213" indent="-173038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̶"/>
        <a:defRPr sz="1400">
          <a:solidFill>
            <a:srgbClr val="7F7F7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200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A Wave Shape Based Algorithm for Fast CT Saturation Detection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-95250"/>
            <a:ext cx="6286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900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         </a:t>
            </a:r>
            <a:r>
              <a:rPr lang="en-GB" sz="1600" b="1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en-GB" sz="1600" b="1" dirty="0" smtClean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                       </a:t>
            </a:r>
            <a:r>
              <a:rPr lang="en-GB" sz="1600" b="1" dirty="0" smtClean="0">
                <a:solidFill>
                  <a:srgbClr val="005B00"/>
                </a:solidFill>
                <a:effectLst/>
                <a:latin typeface="Arial"/>
                <a:ea typeface="Times New Roman"/>
              </a:rPr>
              <a:t>CIGRE </a:t>
            </a:r>
            <a:r>
              <a:rPr lang="en-GB" sz="1600" b="1" dirty="0">
                <a:solidFill>
                  <a:srgbClr val="005B00"/>
                </a:solidFill>
                <a:effectLst/>
                <a:latin typeface="Arial"/>
                <a:ea typeface="Times New Roman"/>
              </a:rPr>
              <a:t>US National Committee</a:t>
            </a:r>
            <a:endParaRPr lang="en-US" sz="1600" b="1" dirty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        http</a:t>
            </a:r>
            <a:r>
              <a:rPr lang="en-GB" sz="1000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 : //www.cigre.org</a:t>
            </a:r>
            <a:r>
              <a:rPr lang="en-GB" sz="900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en-GB" sz="1600" b="1" dirty="0" smtClean="0">
                <a:solidFill>
                  <a:srgbClr val="005B00"/>
                </a:solidFill>
                <a:effectLst/>
                <a:latin typeface="Arial"/>
                <a:ea typeface="Times New Roman"/>
              </a:rPr>
              <a:t>2015 </a:t>
            </a:r>
            <a:r>
              <a:rPr lang="en-GB" sz="1600" b="1" dirty="0">
                <a:solidFill>
                  <a:srgbClr val="005B00"/>
                </a:solidFill>
                <a:effectLst/>
                <a:latin typeface="Arial"/>
                <a:ea typeface="Times New Roman"/>
              </a:rPr>
              <a:t>Grid of the Future Symposium</a:t>
            </a:r>
            <a:r>
              <a:rPr lang="en-GB" sz="1600" b="1" dirty="0">
                <a:solidFill>
                  <a:srgbClr val="005B00"/>
                </a:solidFill>
                <a:effectLst/>
                <a:latin typeface="Times New Roman"/>
                <a:ea typeface="Times New Roman"/>
              </a:rPr>
              <a:t>        </a:t>
            </a:r>
            <a:endParaRPr lang="en-US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457200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October 13, 2015 </a:t>
            </a:r>
            <a:r>
              <a:rPr lang="pt-BR" sz="1200" dirty="0"/>
              <a:t>| </a:t>
            </a:r>
            <a:r>
              <a:rPr lang="pt-BR" sz="1200" dirty="0" smtClean="0"/>
              <a:t>Chicago </a:t>
            </a:r>
            <a:r>
              <a:rPr lang="pt-BR" sz="1200" dirty="0"/>
              <a:t>, I L 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786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Abouzar Rahmati, PhD, PE, SMIEEE</a:t>
            </a:r>
          </a:p>
          <a:p>
            <a:r>
              <a:rPr lang="en-US" sz="1200" b="1" dirty="0"/>
              <a:t>Senior Scientist Manager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pic>
        <p:nvPicPr>
          <p:cNvPr id="1040" name="Picture 16" descr="C:\AR-personal\CIGRE\CIGRE Conference Chicago 12-13 Oct\My Paper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0"/>
            <a:ext cx="1210782" cy="9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467" y="1596072"/>
            <a:ext cx="41317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Powering a new dawn in solar energy</a:t>
            </a:r>
          </a:p>
          <a:p>
            <a:r>
              <a:rPr lang="en-US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Over 2 gigawatts of solar installed around the world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AR-personal\US\US_ 01-22-2014\PAPERS\My Papers\Submitted Papers\Accepted\CIGRE Papers\CIGRE-Chicago Conference\Hong Kong THEN  California THEN Texas Then CIGRE Chicago\fi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95333" cy="2319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CT Saturation </a:t>
            </a:r>
            <a:r>
              <a:rPr lang="en-US" sz="2800" dirty="0"/>
              <a:t>Detection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81000" y="8382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secondary </a:t>
            </a:r>
            <a:r>
              <a:rPr lang="en-US" dirty="0"/>
              <a:t>current </a:t>
            </a:r>
            <a:r>
              <a:rPr lang="en-US" dirty="0" smtClean="0"/>
              <a:t>contains </a:t>
            </a:r>
            <a:r>
              <a:rPr lang="en-US" dirty="0"/>
              <a:t>two saturated and unsaturated distinguished </a:t>
            </a:r>
            <a:r>
              <a:rPr lang="en-US" dirty="0" smtClean="0"/>
              <a:t>portions.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1296650"/>
                <a:ext cx="347205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Non-saturated period: </a:t>
                </a:r>
                <a:endParaRPr lang="en-US" sz="16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endParaRPr>
              </a:p>
              <a:p>
                <a:pPr algn="just"/>
                <a:r>
                  <a:rPr lang="en-US" dirty="0" smtClean="0"/>
                  <a:t>At least </a:t>
                </a:r>
                <a:r>
                  <a:rPr lang="en-US" dirty="0"/>
                  <a:t>1/6 cycle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before the first saturated portion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 and about 1/4 cycle between any two successive saturated portions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6650"/>
                <a:ext cx="3472059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1582" t="-1688" r="-1406" b="-5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0999" y="2895600"/>
                <a:ext cx="34720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Saturated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period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2895600"/>
                <a:ext cx="347205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79" t="-9836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81000" y="4267200"/>
                <a:ext cx="331857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/>
                  <a:t>The </a:t>
                </a:r>
                <a:r>
                  <a:rPr lang="en-US" dirty="0"/>
                  <a:t>saturated portion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𝑇</m:t>
                        </m:r>
                      </m:e>
                      <m:sub>
                        <m:r>
                          <a:rPr lang="en-US" i="1"/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, begins with a high slope at the end of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𝑇</m:t>
                        </m:r>
                      </m:e>
                      <m:sub>
                        <m:r>
                          <a:rPr lang="en-US" i="1"/>
                          <m:t>𝑢𝑖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then </a:t>
                </a:r>
                <a:r>
                  <a:rPr lang="en-US" dirty="0" smtClean="0"/>
                  <a:t>decreases </a:t>
                </a:r>
                <a:r>
                  <a:rPr lang="en-US" dirty="0"/>
                  <a:t>to a low </a:t>
                </a:r>
                <a:r>
                  <a:rPr lang="en-US" dirty="0" smtClean="0"/>
                  <a:t>value. 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267200"/>
                <a:ext cx="3318572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654" t="-2538" r="-147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:\AR-personal\US\US_ 01-22-2014\PAPERS\My Papers\Submitted Papers\Accepted\CIGRE Papers\CIGRE-Chicago Conference\Hong Kong THEN  California THEN Texas Then CIGRE Chicago\fig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59830"/>
            <a:ext cx="4572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sz="2800" dirty="0"/>
              <a:t>Comparison of the original and SEO signals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1143000"/>
                <a:ext cx="8001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Original signal includes </a:t>
                </a:r>
                <a:r>
                  <a:rPr lang="en-US" dirty="0"/>
                  <a:t>100% of the decaying DC initial </a:t>
                </a:r>
                <a:r>
                  <a:rPr lang="en-US" dirty="0" smtClean="0"/>
                  <a:t>amplitude: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001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34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16466" y="1752600"/>
                <a:ext cx="7941733" cy="48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decaying DC portion in </a:t>
                </a:r>
                <a:r>
                  <a:rPr lang="en-US" dirty="0"/>
                  <a:t>the SEO signal </a:t>
                </a:r>
                <a:r>
                  <a:rPr lang="en-US" dirty="0" smtClean="0"/>
                  <a:t>is: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𝐴</m:t>
                        </m:r>
                      </m:e>
                      <m:sub>
                        <m:r>
                          <a:rPr lang="en-US" i="1"/>
                          <m:t>𝑜</m:t>
                        </m:r>
                      </m:sub>
                    </m:sSub>
                    <m:r>
                      <a:rPr lang="en-US" i="1"/>
                      <m:t>(1−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𝑒</m:t>
                        </m:r>
                      </m:e>
                      <m:sup>
                        <m:r>
                          <a:rPr lang="en-US" i="1"/>
                          <m:t>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∆</m:t>
                            </m:r>
                            <m:r>
                              <a:rPr lang="en-US" i="1"/>
                              <m:t>𝑇</m:t>
                            </m:r>
                          </m:num>
                          <m:den>
                            <m:r>
                              <a:rPr lang="en-US" i="1"/>
                              <m:t>𝜏</m:t>
                            </m:r>
                          </m:den>
                        </m:f>
                      </m:sup>
                    </m:sSup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6" y="1752600"/>
                <a:ext cx="7941733" cy="481799"/>
              </a:xfrm>
              <a:prstGeom prst="rect">
                <a:avLst/>
              </a:prstGeom>
              <a:blipFill rotWithShape="1">
                <a:blip r:embed="rId4"/>
                <a:stretch>
                  <a:fillRect l="-538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09800" y="2590800"/>
                <a:ext cx="2035236" cy="705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/>
                              </m:ctrlPr>
                            </m:sSubSup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  <m:sub>
                              <m:r>
                                <a:rPr lang="en-US" i="1"/>
                                <m:t>𝑑𝑐</m:t>
                              </m:r>
                            </m:sub>
                            <m:sup>
                              <m:r>
                                <a:rPr lang="en-US" i="1"/>
                                <m:t>𝑒𝑠𝑡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  <m:sub>
                              <m:r>
                                <a:rPr lang="en-US" i="1"/>
                                <m:t>𝑑𝑐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i="1"/>
                        <m:t>=1−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590800"/>
                <a:ext cx="2035236" cy="7057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sz="2800" dirty="0"/>
              <a:t>Results of </a:t>
            </a:r>
            <a:r>
              <a:rPr lang="en-US" sz="2800" dirty="0"/>
              <a:t>Simulation</a:t>
            </a:r>
            <a:endParaRPr lang="en-US" sz="2800" dirty="0"/>
          </a:p>
        </p:txBody>
      </p:sp>
      <p:pic>
        <p:nvPicPr>
          <p:cNvPr id="4" name="Picture 3" descr="C:\AR-personal\US\US_ 01-22-2014\PAPERS\My Papers\Submitted Papers\Accepted\CIGRE Papers\CIGRE-Chicago Conference\Hong Kong THEN  California THEN Texas Then CIGRE Chicago\f_Apendix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02554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10400" y="304800"/>
            <a:ext cx="132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ATP/EMTP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342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 kV, 50Hz power </a:t>
            </a:r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7526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-   Transmission line, </a:t>
            </a:r>
            <a:r>
              <a:rPr lang="en-US" dirty="0" err="1"/>
              <a:t>JMarti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-   Circuit breaker</a:t>
            </a:r>
          </a:p>
          <a:p>
            <a:pPr algn="just"/>
            <a:r>
              <a:rPr lang="en-US" dirty="0" smtClean="0"/>
              <a:t>-   </a:t>
            </a:r>
            <a:r>
              <a:rPr lang="en-US" dirty="0" err="1" smtClean="0"/>
              <a:t>Saturable</a:t>
            </a:r>
            <a:r>
              <a:rPr lang="en-US" dirty="0" smtClean="0"/>
              <a:t> </a:t>
            </a:r>
            <a:r>
              <a:rPr lang="en-US" dirty="0"/>
              <a:t>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Results of Simulation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09206" y="1034534"/>
                <a:ext cx="3713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Slight </a:t>
                </a:r>
                <a:r>
                  <a:rPr lang="en-US" dirty="0" smtClean="0"/>
                  <a:t>Saturation, CT burden </a:t>
                </a:r>
                <a14:m>
                  <m:oMath xmlns:m="http://schemas.openxmlformats.org/officeDocument/2006/math">
                    <m:r>
                      <a:rPr lang="en-US" i="0"/>
                      <m:t>=0.5 </m:t>
                    </m:r>
                    <m:r>
                      <m:rPr>
                        <m:sty m:val="p"/>
                      </m:rPr>
                      <a:rPr lang="en-US" i="0"/>
                      <m:t>Ω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6" y="1034534"/>
                <a:ext cx="371351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7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AR-personal\US\US_ 01-22-2014\PAPERS\My Papers\Submitted Papers\Accepted\CIGRE Papers\CIGRE-Chicago Conference\Hong Kong THEN  California THEN Texas Then CIGRE Chicago\simulation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6" y="1676400"/>
            <a:ext cx="4780274" cy="4267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09600" y="2285999"/>
                <a:ext cx="35102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Fault </a:t>
                </a:r>
                <a:r>
                  <a:rPr lang="en-US" dirty="0"/>
                  <a:t>current in phase B </a:t>
                </a:r>
                <a:r>
                  <a:rPr lang="en-US" dirty="0" smtClean="0"/>
                  <a:t>due </a:t>
                </a:r>
                <a:r>
                  <a:rPr lang="en-US" dirty="0"/>
                  <a:t>to a three </a:t>
                </a:r>
                <a:r>
                  <a:rPr lang="en-US" dirty="0" smtClean="0"/>
                  <a:t>phase fault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/>
                      <m:t>𝑡</m:t>
                    </m:r>
                    <m:r>
                      <a:rPr lang="en-US" i="1"/>
                      <m:t>=0.02</m:t>
                    </m:r>
                    <m:r>
                      <a:rPr lang="en-US" i="1"/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85999"/>
                <a:ext cx="351028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8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981200" y="446353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SEO </a:t>
            </a:r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5963" y="228600"/>
            <a:ext cx="224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Slight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CT Saturation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Results of Simulation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3333" y="1002268"/>
                <a:ext cx="3887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Deep </a:t>
                </a:r>
                <a:r>
                  <a:rPr lang="en-US" dirty="0" smtClean="0"/>
                  <a:t>Saturation </a:t>
                </a:r>
                <a:r>
                  <a:rPr lang="en-US" dirty="0"/>
                  <a:t>with CT burden </a:t>
                </a:r>
                <a14:m>
                  <m:oMath xmlns:m="http://schemas.openxmlformats.org/officeDocument/2006/math">
                    <m:r>
                      <a:rPr lang="en-US" i="0"/>
                      <m:t>=1 </m:t>
                    </m:r>
                    <m:r>
                      <m:rPr>
                        <m:sty m:val="p"/>
                      </m:rPr>
                      <a:rPr lang="en-US" i="0"/>
                      <m:t>Ω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33" y="1002268"/>
                <a:ext cx="388766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1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400800" y="240268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Deep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CT Saturation 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AR-personal\US\US_ 01-22-2014\PAPERS\My Papers\Submitted Papers\Accepted\CIGRE Papers\CIGRE-Chicago Conference\Hong Kong THEN  California THEN Texas Then CIGRE Chicago\simulation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33" y="1676400"/>
            <a:ext cx="4589780" cy="423354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4800" y="1667470"/>
                <a:ext cx="376766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SEO:</a:t>
                </a:r>
                <a:r>
                  <a:rPr lang="en-US" dirty="0" smtClean="0"/>
                  <a:t> The </a:t>
                </a:r>
                <a:r>
                  <a:rPr lang="en-US" dirty="0"/>
                  <a:t>saturated portions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𝑇</m:t>
                        </m:r>
                      </m:e>
                      <m:sub>
                        <m:r>
                          <a:rPr lang="en-US" i="1"/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) start with a sharp and high amplitude pulse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67470"/>
                <a:ext cx="376766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971" t="-3311" r="-129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00" y="2743200"/>
            <a:ext cx="3733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SEO:</a:t>
            </a:r>
            <a:r>
              <a:rPr lang="en-US" dirty="0" smtClean="0"/>
              <a:t> Is </a:t>
            </a:r>
            <a:r>
              <a:rPr lang="en-US" dirty="0"/>
              <a:t>a sinusoidal signal without </a:t>
            </a:r>
            <a:r>
              <a:rPr lang="en-US" dirty="0" smtClean="0"/>
              <a:t>decaying </a:t>
            </a:r>
            <a:r>
              <a:rPr lang="en-US" dirty="0"/>
              <a:t>DC offset, </a:t>
            </a:r>
            <a:r>
              <a:rPr lang="en-US" dirty="0" smtClean="0"/>
              <a:t>including </a:t>
            </a:r>
            <a:r>
              <a:rPr lang="en-US" dirty="0"/>
              <a:t>some pulses in saturation conditions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40386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All pulses </a:t>
            </a:r>
            <a:r>
              <a:rPr lang="en-US" dirty="0"/>
              <a:t>are located at the beginning of CT saturation area during each cycle. </a:t>
            </a:r>
            <a:r>
              <a:rPr lang="en-GB" b="1" dirty="0"/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4498" y="5257800"/>
            <a:ext cx="3801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Therefore,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using these pulses existing in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SEO signal,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CT saturation can be detected.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Results of Simulation</a:t>
            </a:r>
            <a:endParaRPr lang="en-US" sz="2800" dirty="0"/>
          </a:p>
        </p:txBody>
      </p:sp>
      <p:pic>
        <p:nvPicPr>
          <p:cNvPr id="4" name="Picture 3" descr="C:\AR-personal\US\US_ 01-22-2014\PAPERS\My Papers\Submitted Papers\Accepted\CIGRE Papers\CIGRE-Chicago Conference\Hong Kong THEN  California THEN Texas Then CIGRE Chicago\simulation_2zoom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5759450" cy="245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AR-personal\US\US_ 01-22-2014\PAPERS\My Papers\Submitted Papers\Accepted\CIGRE Papers\CIGRE-Chicago Conference\Hong Kong THEN  California THEN Texas Then CIGRE Chicago\simulation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80533"/>
            <a:ext cx="3657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 bwMode="auto">
          <a:xfrm>
            <a:off x="5715000" y="2438400"/>
            <a:ext cx="914400" cy="228600"/>
          </a:xfrm>
          <a:prstGeom prst="ellipse">
            <a:avLst/>
          </a:prstGeom>
          <a:solidFill>
            <a:srgbClr val="FF0000">
              <a:alpha val="27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572000" y="2667000"/>
            <a:ext cx="1524000" cy="12192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6400800" y="240268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Deep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CT Saturation 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920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Expanded view of the SEO signal in deep CT saturation case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Conclusion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85800" y="1230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An efficient </a:t>
            </a:r>
            <a:r>
              <a:rPr lang="en-US" dirty="0"/>
              <a:t>method for CT saturation detection was </a:t>
            </a:r>
            <a:r>
              <a:rPr lang="en-US" dirty="0" smtClean="0"/>
              <a:t>proposed.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method is </a:t>
            </a:r>
            <a:r>
              <a:rPr lang="en-US" dirty="0"/>
              <a:t>based on </a:t>
            </a:r>
            <a:r>
              <a:rPr lang="en-US" dirty="0" smtClean="0"/>
              <a:t>the subtracting </a:t>
            </a:r>
            <a:r>
              <a:rPr lang="en-US" dirty="0"/>
              <a:t>the even and odd set samples (SEO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460599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decaying DC offset is completely removed from the SEO </a:t>
            </a:r>
            <a:r>
              <a:rPr lang="en-US" dirty="0" smtClean="0"/>
              <a:t>signal.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9933" y="3468132"/>
            <a:ext cx="7459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Saturation </a:t>
            </a:r>
            <a:r>
              <a:rPr lang="en-US" dirty="0"/>
              <a:t>areas start with high amplitude pulses, which </a:t>
            </a:r>
            <a:r>
              <a:rPr lang="en-US" dirty="0" smtClean="0"/>
              <a:t>are easily detected.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069273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Easy saturation area detection: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7332" y="4200898"/>
            <a:ext cx="7780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/>
              <a:t>This method is not affected by fault conditions, such as fault type, and decaying </a:t>
            </a:r>
            <a:r>
              <a:rPr lang="en-US" dirty="0" smtClean="0"/>
              <a:t>DC characteristics.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072797"/>
            <a:ext cx="7501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Is </a:t>
            </a:r>
            <a:r>
              <a:rPr lang="en-US" dirty="0"/>
              <a:t>able to detect both deep and slight CT </a:t>
            </a:r>
            <a:r>
              <a:rPr lang="en-US" dirty="0" smtClean="0"/>
              <a:t>saturations.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pPr algn="ctr"/>
            <a:r>
              <a:rPr lang="en-US" sz="2800" dirty="0" smtClean="0"/>
              <a:t>Questions?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0" y="1752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6075" indent="-346075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346075" indent="-346075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cs typeface="Arial" charset="0"/>
              </a:defRPr>
            </a:lvl2pPr>
            <a:lvl3pPr marL="346075" indent="-346075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346075" indent="-346075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346075" indent="-346075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0000" dirty="0"/>
              <a:t>?</a:t>
            </a:r>
            <a:endParaRPr lang="en-US" sz="20000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462932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Abouzar Rahmati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SunEdison Inc.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arahmati@sunedison.com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 smtClean="0"/>
              <a:t>Main objectives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background and motivation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CT saturation detection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Proposed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 smtClean="0"/>
              <a:t>Current transformer saturation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67267" y="914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Current </a:t>
            </a:r>
            <a:r>
              <a:rPr lang="en-US" dirty="0" smtClean="0"/>
              <a:t>transformers usually </a:t>
            </a:r>
            <a:r>
              <a:rPr lang="en-US" dirty="0"/>
              <a:t>suffer from magnetic core saturation due to the large AC current amplitude and the existing decaying DC component in the fault </a:t>
            </a:r>
            <a:r>
              <a:rPr lang="en-US" dirty="0" smtClean="0"/>
              <a:t>current.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1933" y="2133600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  Distortion </a:t>
            </a:r>
            <a:r>
              <a:rPr lang="en-US" dirty="0"/>
              <a:t>of secondary currents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438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  Inaccurate </a:t>
            </a:r>
            <a:r>
              <a:rPr lang="en-US" dirty="0"/>
              <a:t>phasor </a:t>
            </a:r>
            <a:r>
              <a:rPr lang="en-US" dirty="0" smtClean="0"/>
              <a:t>measurement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667" y="175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CT saturation issues: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51933" y="2743200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  Miss-operation </a:t>
            </a:r>
            <a:r>
              <a:rPr lang="en-US" dirty="0"/>
              <a:t>of </a:t>
            </a:r>
            <a:r>
              <a:rPr lang="en-US" dirty="0" smtClean="0"/>
              <a:t>the protective </a:t>
            </a:r>
            <a:r>
              <a:rPr lang="en-US" dirty="0"/>
              <a:t>relays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3200400"/>
            <a:ext cx="52924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 smtClean="0"/>
              <a:t>CT Saturation Detection and Compensation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3667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Waveform analysis based 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811866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signal harmonics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269066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reconstruction using unsaturated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678668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Artificial </a:t>
            </a:r>
            <a:r>
              <a:rPr lang="en-US" dirty="0"/>
              <a:t>neural networks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115733"/>
            <a:ext cx="217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Wavelet </a:t>
            </a:r>
            <a:r>
              <a:rPr lang="en-US" dirty="0"/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2800" dirty="0"/>
              <a:t>Proposed </a:t>
            </a:r>
            <a:r>
              <a:rPr lang="en-US" sz="2800" dirty="0" smtClean="0"/>
              <a:t>Algorithm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" y="1718846"/>
            <a:ext cx="3288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Why Even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Odd set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samples? </a:t>
            </a:r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776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Subtraction of the even </a:t>
            </a:r>
            <a:r>
              <a:rPr lang="en-US" dirty="0" smtClean="0"/>
              <a:t>and </a:t>
            </a:r>
            <a:r>
              <a:rPr lang="en-US" dirty="0"/>
              <a:t>odd set samples (SEO) of the fault current is used for CT saturation detection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2096869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Saturation effect in </a:t>
            </a:r>
            <a:r>
              <a:rPr lang="en-US" dirty="0"/>
              <a:t>the SEO wave-shape </a:t>
            </a:r>
            <a:r>
              <a:rPr lang="en-US" dirty="0" smtClean="0"/>
              <a:t>is much </a:t>
            </a:r>
            <a:r>
              <a:rPr lang="en-US" dirty="0"/>
              <a:t>severe than the original </a:t>
            </a:r>
            <a:r>
              <a:rPr lang="en-US" dirty="0" smtClean="0"/>
              <a:t>signal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450068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Saturation in </a:t>
            </a:r>
            <a:r>
              <a:rPr lang="en-US" dirty="0"/>
              <a:t>the SEO begins with </a:t>
            </a:r>
            <a:r>
              <a:rPr lang="en-US" dirty="0" smtClean="0"/>
              <a:t>high values and </a:t>
            </a:r>
            <a:r>
              <a:rPr lang="en-US" dirty="0"/>
              <a:t>quickly decreases to zero.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819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Therefore, the CT saturation detection through the SEO signal is much more effective than the original fault current signal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4638" y="228600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SEO wave-shape </a:t>
            </a:r>
          </a:p>
        </p:txBody>
      </p:sp>
      <p:pic>
        <p:nvPicPr>
          <p:cNvPr id="14" name="Picture 13" descr="C:\AR-personal\US\US_ 01-22-2014\PAPERS\My Papers\Submitted Papers\Accepted\CIGRE Papers\CIGRE-Chicago Conference\Hong Kong THEN  California THEN Texas Then CIGRE Chicago\fi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5759450" cy="273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sz="2800" dirty="0"/>
              <a:t>Purely Sinusoidal Fault </a:t>
            </a:r>
            <a:r>
              <a:rPr lang="en-US" sz="2800" dirty="0" smtClean="0"/>
              <a:t>Current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00" y="1219200"/>
                <a:ext cx="5257800" cy="416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𝑖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𝜋</m:t>
                              </m:r>
                              <m:r>
                                <a:rPr lang="en-US" i="1"/>
                                <m:t>𝑓𝑡</m:t>
                              </m:r>
                              <m:r>
                                <a:rPr lang="en-US" i="1"/>
                                <m:t>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/>
                        <m:t>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5257800" cy="416204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1828800"/>
                <a:ext cx="2206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𝑖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+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8800"/>
                <a:ext cx="220682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191000" y="2514600"/>
                <a:ext cx="60198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  <m:r>
                                <a:rPr lang="en-US" i="1"/>
                                <m:t>(2</m:t>
                              </m:r>
                              <m:r>
                                <a:rPr lang="en-US" i="1"/>
                                <m:t>𝑛</m:t>
                              </m:r>
                              <m:r>
                                <a:rPr lang="en-US" i="1"/>
                                <m:t>+1)+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/>
                        <m:t>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514600"/>
                <a:ext cx="601980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55133" y="2514600"/>
                <a:ext cx="323934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  <m:r>
                                <a:rPr lang="en-US" i="1"/>
                                <m:t>(2</m:t>
                              </m:r>
                              <m:r>
                                <a:rPr lang="en-US" i="1"/>
                                <m:t>𝑛</m:t>
                              </m:r>
                              <m:r>
                                <a:rPr lang="en-US" i="1"/>
                                <m:t>)+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3" y="2514600"/>
                <a:ext cx="323934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0" y="3364750"/>
                <a:ext cx="67056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2</m:t>
                          </m:r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𝑛</m:t>
                                  </m:r>
                                </m:e>
                              </m:d>
                              <m:r>
                                <a:rPr lang="en-US" i="1"/>
                                <m:t>+</m:t>
                              </m:r>
                              <m:sSub>
                                <m:sSubPr>
                                  <m:ctrlPr>
                                    <a:rPr lang="en-US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𝜑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  <m:r>
                                <a:rPr lang="en-US" i="1"/>
                                <m:t>+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64750"/>
                <a:ext cx="670560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2400" y="4436583"/>
                <a:ext cx="5981700" cy="812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𝐼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𝐼</m:t>
                              </m:r>
                            </m:e>
                            <m:sup>
                              <m:r>
                                <a:rPr lang="en-US" i="1"/>
                                <m:t>𝑒𝑜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i="1"/>
                            <m:t>2</m:t>
                          </m:r>
                          <m:r>
                            <m:rPr>
                              <m:sty m:val="p"/>
                            </m:rPr>
                            <a:rPr lang="en-US"/>
                            <m:t>sin</m:t>
                          </m:r>
                          <m:r>
                            <a:rPr lang="en-US" i="1" smtClean="0"/>
                            <m:t> </m:t>
                          </m:r>
                          <m:r>
                            <a:rPr lang="en-US" i="1"/>
                            <m:t>(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𝜋</m:t>
                              </m:r>
                            </m:num>
                            <m:den>
                              <m:r>
                                <a:rPr lang="en-US" i="1"/>
                                <m:t>𝑁</m:t>
                              </m:r>
                            </m:den>
                          </m:f>
                          <m:r>
                            <a:rPr lang="en-US" i="1"/>
                            <m:t>)</m:t>
                          </m:r>
                        </m:den>
                      </m:f>
                      <m:r>
                        <a:rPr lang="en-US" i="1"/>
                        <m:t>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36583"/>
                <a:ext cx="5981700" cy="81285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/>
              <a:t>Decaying DC </a:t>
            </a:r>
            <a:r>
              <a:rPr lang="en-US" sz="2800" dirty="0" smtClean="0"/>
              <a:t>Component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477440" y="304800"/>
            <a:ext cx="1904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Removal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2000" y="1219200"/>
                <a:ext cx="28384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𝑖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∆</m:t>
                          </m:r>
                          <m:r>
                            <a:rPr lang="en-US" i="1"/>
                            <m:t>𝑡</m:t>
                          </m:r>
                        </m:e>
                      </m:d>
                      <m:r>
                        <a:rPr lang="en-US" i="1"/>
                        <m:t>+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∆</m:t>
                          </m:r>
                          <m:r>
                            <a:rPr lang="en-US" i="1"/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219200"/>
                <a:ext cx="283840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62000" y="1676400"/>
                <a:ext cx="3681970" cy="876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/>
                          </m:ctrlPr>
                        </m:naryPr>
                        <m:sub>
                          <m:r>
                            <a:rPr lang="en-US" i="1"/>
                            <m:t>h</m:t>
                          </m:r>
                          <m:r>
                            <a:rPr lang="en-US" i="1"/>
                            <m:t>=1</m:t>
                          </m:r>
                        </m:sub>
                        <m:sup>
                          <m:r>
                            <a:rPr lang="en-US" i="1"/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𝐴</m:t>
                              </m:r>
                            </m:e>
                            <m:sub>
                              <m:r>
                                <a:rPr lang="en-US" i="1"/>
                                <m:t>h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i="1"/>
                                    <m:t>𝑛</m:t>
                                  </m:r>
                                  <m:r>
                                    <a:rPr lang="en-US" i="1"/>
                                    <m:t>∆</m:t>
                                  </m:r>
                                  <m:r>
                                    <a:rPr lang="en-US" i="1"/>
                                    <m:t>𝑡</m:t>
                                  </m:r>
                                  <m:r>
                                    <a:rPr lang="en-US" i="1"/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/>
                                      </m:ctrlPr>
                                    </m:sSubPr>
                                    <m:e>
                                      <m:r>
                                        <a:rPr lang="en-US" i="1"/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/>
                                        <m:t>h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76400"/>
                <a:ext cx="3681970" cy="8767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572000" y="1752600"/>
                <a:ext cx="2895600" cy="519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𝑛</m:t>
                              </m:r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𝑡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1"/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2600"/>
                <a:ext cx="2895600" cy="5195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4733" y="2590800"/>
                <a:ext cx="8034868" cy="1337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−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−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1+</m:t>
                          </m:r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1"/>
                        <m:t>−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1"/>
                            <m:t>+</m:t>
                          </m:r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2</m:t>
                                      </m:r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i="1"/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" y="2590800"/>
                <a:ext cx="8034868" cy="13370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09600" y="4190368"/>
                <a:ext cx="6257307" cy="610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𝑑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1+</m:t>
                              </m:r>
                              <m:func>
                                <m:funcPr>
                                  <m:ctrlPr>
                                    <a:rPr lang="en-US" i="1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/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/>
                                          </m:ctrlPr>
                                        </m:fPr>
                                        <m:num>
                                          <m:r>
                                            <a:rPr lang="en-US" i="1"/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i="1"/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−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1"/>
                            <m:t>+</m:t>
                          </m:r>
                          <m:func>
                            <m:funcPr>
                              <m:ctrlPr>
                                <a:rPr lang="en-US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2</m:t>
                                  </m:r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90368"/>
                <a:ext cx="6257307" cy="610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8200" y="5122106"/>
                <a:ext cx="2053703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/>
                          </m:ctrlPr>
                        </m:fPr>
                        <m:num>
                          <m:r>
                            <a:rPr lang="en-US" i="1"/>
                            <m:t>𝑑</m:t>
                          </m:r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+1)</m:t>
                          </m:r>
                        </m:num>
                        <m:den>
                          <m:r>
                            <a:rPr lang="en-US" i="1"/>
                            <m:t>𝑑</m:t>
                          </m:r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𝑛</m:t>
                          </m:r>
                          <m:r>
                            <a:rPr lang="en-US" i="1"/>
                            <m:t>)</m:t>
                          </m:r>
                        </m:den>
                      </m:f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2∆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US" i="1"/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22106"/>
                <a:ext cx="2053703" cy="6690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762000"/>
          </a:xfrm>
        </p:spPr>
        <p:txBody>
          <a:bodyPr/>
          <a:lstStyle/>
          <a:p>
            <a:r>
              <a:rPr lang="en-US" sz="2800" dirty="0" smtClean="0"/>
              <a:t>Decaying </a:t>
            </a:r>
            <a:r>
              <a:rPr lang="en-US" sz="2800" dirty="0"/>
              <a:t>DC offset </a:t>
            </a:r>
            <a:r>
              <a:rPr lang="en-US" sz="2800" dirty="0" smtClean="0"/>
              <a:t>parameters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4356" y="1066800"/>
                <a:ext cx="2032351" cy="905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 </m:t>
                      </m:r>
                      <m:r>
                        <a:rPr lang="en-US" i="1"/>
                        <m:t>𝜏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−2∆</m:t>
                          </m:r>
                          <m:r>
                            <a:rPr lang="en-US" i="1"/>
                            <m:t>𝑇</m:t>
                          </m:r>
                        </m:num>
                        <m:den>
                          <m:r>
                            <a:rPr lang="en-US" i="1"/>
                            <m:t>𝐿𝑛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𝑛</m:t>
                                      </m:r>
                                      <m:r>
                                        <a:rPr lang="en-US" i="1"/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/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56" y="1066800"/>
                <a:ext cx="2032351" cy="9058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9600" y="2209800"/>
                <a:ext cx="6781800" cy="776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𝑜</m:t>
                          </m:r>
                        </m:sub>
                      </m:sSub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/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r>
                                    <a:rPr lang="en-US" i="1"/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i="1"/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/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/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/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r>
                                    <a:rPr lang="en-US" i="1"/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∆</m:t>
                                      </m:r>
                                      <m:r>
                                        <a:rPr lang="en-US" i="1"/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i="1"/>
                                <m:t>−</m:t>
                              </m:r>
                              <m:d>
                                <m:dPr>
                                  <m:ctrlPr>
                                    <a:rPr lang="en-US" i="1"/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/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/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/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/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/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/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/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/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/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/>
                                                <m:t>2</m:t>
                                              </m:r>
                                              <m:r>
                                                <a:rPr lang="en-US" i="1"/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/>
                                                <m:t>𝑁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sSup>
                                <m:sSupPr>
                                  <m:ctrlPr>
                                    <a:rPr lang="en-US" i="1"/>
                                  </m:ctrlPr>
                                </m:sSupPr>
                                <m:e>
                                  <m:r>
                                    <a:rPr lang="en-US" i="1"/>
                                    <m:t>𝑒</m:t>
                                  </m:r>
                                </m:e>
                                <m:sup>
                                  <m:r>
                                    <a:rPr lang="en-US" i="1"/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/>
                                      </m:ctrlPr>
                                    </m:fPr>
                                    <m:num>
                                      <m:r>
                                        <a:rPr lang="en-US" i="1"/>
                                        <m:t>∆</m:t>
                                      </m:r>
                                      <m:r>
                                        <a:rPr lang="en-US" i="1"/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i="1"/>
                                        <m:t>𝜏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i="1"/>
                                      </m:ctrlPr>
                                    </m:dPr>
                                    <m:e>
                                      <m:r>
                                        <a:rPr lang="en-US" i="1"/>
                                        <m:t>2</m:t>
                                      </m:r>
                                      <m:r>
                                        <a:rPr lang="en-US" i="1"/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/>
                            <m:t>−1</m:t>
                          </m:r>
                        </m:sup>
                      </m:sSup>
                      <m:r>
                        <a:rPr lang="en-US" i="1"/>
                        <m:t>𝑑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6781800" cy="776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8933" y="3434562"/>
                <a:ext cx="1919756" cy="502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  <m:r>
                            <a:rPr lang="en-US" i="1"/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3" y="3434562"/>
                <a:ext cx="1919756" cy="5021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9200" y="4724400"/>
                <a:ext cx="3276600" cy="502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  <m:sup>
                          <m:r>
                            <a:rPr lang="en-US" i="1"/>
                            <m:t>𝑒𝑜</m:t>
                          </m:r>
                        </m:sup>
                      </m:sSub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𝐴</m:t>
                          </m:r>
                        </m:e>
                        <m:sub>
                          <m:r>
                            <a:rPr lang="en-US" i="1"/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1−</m:t>
                          </m:r>
                          <m:sSup>
                            <m:sSupPr>
                              <m:ctrlPr>
                                <a:rPr lang="en-US" i="1"/>
                              </m:ctrlPr>
                            </m:sSupPr>
                            <m:e>
                              <m:r>
                                <a:rPr lang="en-US" i="1"/>
                                <m:t>𝑒</m:t>
                              </m:r>
                            </m:e>
                            <m:sup>
                              <m:r>
                                <a:rPr lang="en-US" i="1"/>
                                <m:t>−</m:t>
                              </m:r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∆</m:t>
                                  </m:r>
                                  <m:r>
                                    <a:rPr lang="en-US" i="1"/>
                                    <m:t>𝑇</m:t>
                                  </m:r>
                                </m:num>
                                <m:den>
                                  <m:r>
                                    <a:rPr lang="en-US" i="1"/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𝜏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2</m:t>
                              </m:r>
                              <m:r>
                                <a:rPr lang="en-US" i="1"/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24400"/>
                <a:ext cx="3276600" cy="5022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8933" y="4234934"/>
            <a:ext cx="264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SEO signal extraction: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52956" y="5410200"/>
                <a:ext cx="31856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/>
                          </m:ctrlPr>
                        </m:sSubPr>
                        <m:e>
                          <m:r>
                            <a:rPr lang="en-US" i="1" smtClean="0"/>
                            <m:t> </m:t>
                          </m:r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r>
                        <a:rPr lang="en-US" i="1"/>
                        <m:t>𝑖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−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6" y="5410200"/>
                <a:ext cx="3185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267200" y="5410200"/>
                <a:ext cx="2590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/>
                          </m:ctrlPr>
                        </m:sSubSup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𝑎𝑐</m:t>
                          </m:r>
                        </m:sub>
                        <m:sup>
                          <m:r>
                            <a:rPr lang="en-US" i="1"/>
                            <m:t>𝑒𝑜</m:t>
                          </m:r>
                        </m:sup>
                      </m:sSub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𝑖</m:t>
                          </m:r>
                        </m:e>
                        <m:sup>
                          <m:r>
                            <a:rPr lang="en-US" i="1"/>
                            <m:t>𝑒𝑜</m:t>
                          </m:r>
                        </m:sup>
                      </m:s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−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  <m:sup>
                          <m:r>
                            <a:rPr lang="en-US" i="1"/>
                            <m:t>𝑒𝑜</m:t>
                          </m:r>
                        </m:sup>
                      </m:sSubSup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410200"/>
                <a:ext cx="259080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 bwMode="auto">
          <a:xfrm>
            <a:off x="3733800" y="5486400"/>
            <a:ext cx="381000" cy="23706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AR-personal\US\US_ 01-22-2014\PAPERS\My Papers\Submitted Papers\Accepted\CIGRE Papers\CIGRE-Chicago Conference\Hong Kong THEN  California THEN Texas Then CIGRE Chicago\fi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378450" cy="2923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762000"/>
          </a:xfrm>
        </p:spPr>
        <p:txBody>
          <a:bodyPr/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4800" y="838200"/>
                <a:ext cx="57912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  <m:r>
                            <a:rPr lang="en-US" i="1"/>
                            <m:t>=</m:t>
                          </m:r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+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𝑖</m:t>
                          </m:r>
                        </m:e>
                        <m:sub>
                          <m:r>
                            <a:rPr lang="en-US" i="1"/>
                            <m:t>𝑑𝑐</m:t>
                          </m:r>
                        </m:sub>
                      </m:sSub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=1.5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𝑒</m:t>
                          </m:r>
                        </m:e>
                        <m:sup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𝑛</m:t>
                              </m:r>
                              <m:r>
                                <a:rPr lang="en-US" i="1"/>
                                <m:t>∆</m:t>
                              </m:r>
                              <m:r>
                                <a:rPr lang="en-US" i="1"/>
                                <m:t>𝑇</m:t>
                              </m:r>
                            </m:num>
                            <m:den>
                              <m:r>
                                <a:rPr lang="en-US" i="1"/>
                                <m:t>0.02</m:t>
                              </m:r>
                            </m:den>
                          </m:f>
                        </m:sup>
                      </m:sSup>
                      <m:r>
                        <a:rPr lang="en-US" i="1"/>
                        <m:t>+</m:t>
                      </m:r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/>
                                  </m:ctrlPr>
                                </m:fPr>
                                <m:num>
                                  <m:r>
                                    <a:rPr lang="en-US" i="1"/>
                                    <m:t>2</m:t>
                                  </m:r>
                                  <m:r>
                                    <a:rPr lang="en-US" i="1"/>
                                    <m:t>𝜋</m:t>
                                  </m:r>
                                </m:num>
                                <m:den>
                                  <m:r>
                                    <a:rPr lang="en-US" i="1"/>
                                    <m:t>𝑁</m:t>
                                  </m:r>
                                </m:den>
                              </m:f>
                              <m:r>
                                <a:rPr lang="en-US" i="1"/>
                                <m:t>𝑛</m:t>
                              </m:r>
                            </m:e>
                          </m:d>
                          <m:r>
                            <a:rPr lang="en-US" i="1"/>
                            <m:t>               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8200"/>
                <a:ext cx="5791200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1000" y="1447800"/>
                <a:ext cx="5257800" cy="705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𝐸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𝑛</m:t>
                          </m:r>
                        </m:e>
                      </m:d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  <m:sub>
                              <m:r>
                                <a:rPr lang="en-US" i="1"/>
                                <m:t>𝑑𝑐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  <m:r>
                            <a:rPr lang="en-US" i="1"/>
                            <m:t>−</m:t>
                          </m:r>
                          <m:sSubSup>
                            <m:sSubSupPr>
                              <m:ctrlPr>
                                <a:rPr lang="en-US" i="1"/>
                              </m:ctrlPr>
                            </m:sSubSup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  <m:sub>
                              <m:r>
                                <a:rPr lang="en-US" i="1"/>
                                <m:t>𝑑𝑐</m:t>
                              </m:r>
                            </m:sub>
                            <m:sup>
                              <m:r>
                                <a:rPr lang="en-US" i="1"/>
                                <m:t>𝑒𝑠𝑡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/>
                              </m:ctrlPr>
                            </m:sSubPr>
                            <m:e>
                              <m:r>
                                <a:rPr lang="en-US" i="1"/>
                                <m:t>𝑖</m:t>
                              </m:r>
                            </m:e>
                            <m:sub>
                              <m:r>
                                <a:rPr lang="en-US" i="1"/>
                                <m:t>𝑑𝑐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/>
                              </m:ctrlPr>
                            </m:dPr>
                            <m:e>
                              <m:r>
                                <a:rPr lang="en-US" i="1"/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i="1"/>
                        <m:t>×100%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5257800" cy="7057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AR-personal\US\US_ 01-22-2014\PAPERS\My Papers\Submitted Papers\Accepted\CIGRE Papers\CIGRE-Chicago Conference\Hong Kong THEN  California THEN Texas Then CIGRE Chicago\fig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724400"/>
            <a:ext cx="5607050" cy="134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 Edison Presentation Template">
  <a:themeElements>
    <a:clrScheme name="MEMC Oct 20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68B3"/>
      </a:accent1>
      <a:accent2>
        <a:srgbClr val="FF6600"/>
      </a:accent2>
      <a:accent3>
        <a:srgbClr val="FFC000"/>
      </a:accent3>
      <a:accent4>
        <a:srgbClr val="006600"/>
      </a:accent4>
      <a:accent5>
        <a:srgbClr val="3F3F3F"/>
      </a:accent5>
      <a:accent6>
        <a:srgbClr val="AE4845"/>
      </a:accent6>
      <a:hlink>
        <a:srgbClr val="0000FF"/>
      </a:hlink>
      <a:folHlink>
        <a:srgbClr val="800080"/>
      </a:folHlink>
    </a:clrScheme>
    <a:fontScheme name="MEMC 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1E81CA28A41469115F417022612DE" ma:contentTypeVersion="1" ma:contentTypeDescription="Create a new document." ma:contentTypeScope="" ma:versionID="ef3477e487105406f818f62102e43f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0EC8F9-06F1-4721-BC37-AC6A8435DAA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CCF25D-FFBF-47F5-9DF6-8D70C54BAA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CD47B-7E6D-4969-8328-DD119ED8D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 Edison Presentation Template</Template>
  <TotalTime>53516</TotalTime>
  <Words>1275</Words>
  <Application>Microsoft Office PowerPoint</Application>
  <PresentationFormat>On-screen Show (4:3)</PresentationFormat>
  <Paragraphs>123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Sun Edison Presentation Template</vt:lpstr>
      <vt:lpstr>PowerPoint Presentation</vt:lpstr>
      <vt:lpstr>Main objectives</vt:lpstr>
      <vt:lpstr>Current transformer saturation</vt:lpstr>
      <vt:lpstr>CT Saturation Detection and Compensation </vt:lpstr>
      <vt:lpstr>Proposed Algorithm</vt:lpstr>
      <vt:lpstr>Purely Sinusoidal Fault Current</vt:lpstr>
      <vt:lpstr>Decaying DC Component</vt:lpstr>
      <vt:lpstr>Decaying DC offset parameters</vt:lpstr>
      <vt:lpstr>Example</vt:lpstr>
      <vt:lpstr>CT Saturation Detection</vt:lpstr>
      <vt:lpstr>Comparison of the original and SEO signals</vt:lpstr>
      <vt:lpstr>Results of Simulation</vt:lpstr>
      <vt:lpstr>Results of Simulation</vt:lpstr>
      <vt:lpstr>Results of Simulation</vt:lpstr>
      <vt:lpstr>Results of Simulation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vincela</dc:creator>
  <cp:lastModifiedBy>Abouzar Rahmati</cp:lastModifiedBy>
  <cp:revision>849</cp:revision>
  <cp:lastPrinted>2013-11-26T18:17:22Z</cp:lastPrinted>
  <dcterms:created xsi:type="dcterms:W3CDTF">2012-11-16T15:56:50Z</dcterms:created>
  <dcterms:modified xsi:type="dcterms:W3CDTF">2015-10-11T23:06:58Z</dcterms:modified>
</cp:coreProperties>
</file>