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303" r:id="rId4"/>
    <p:sldId id="314" r:id="rId5"/>
    <p:sldId id="308" r:id="rId6"/>
    <p:sldId id="322" r:id="rId7"/>
    <p:sldId id="323" r:id="rId8"/>
    <p:sldId id="324" r:id="rId9"/>
    <p:sldId id="325" r:id="rId10"/>
    <p:sldId id="326" r:id="rId11"/>
    <p:sldId id="327" r:id="rId12"/>
    <p:sldId id="328" r:id="rId13"/>
    <p:sldId id="329" r:id="rId14"/>
    <p:sldId id="321"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76" autoAdjust="0"/>
  </p:normalViewPr>
  <p:slideViewPr>
    <p:cSldViewPr>
      <p:cViewPr varScale="1">
        <p:scale>
          <a:sx n="87" d="100"/>
          <a:sy n="87" d="100"/>
        </p:scale>
        <p:origin x="-1458" y="-84"/>
      </p:cViewPr>
      <p:guideLst>
        <p:guide orient="horz" pos="2160"/>
        <p:guide pos="2880"/>
      </p:guideLst>
    </p:cSldViewPr>
  </p:slideViewPr>
  <p:outlineViewPr>
    <p:cViewPr>
      <p:scale>
        <a:sx n="33" d="100"/>
        <a:sy n="33" d="100"/>
      </p:scale>
      <p:origin x="0" y="6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4B9EB8C-E12F-42FD-B63A-3E167F586428}" type="datetimeFigureOut">
              <a:rPr lang="en-US" smtClean="0"/>
              <a:t>10/7/2015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651A62F-1089-4EFA-84C3-B57E9D25C26E}" type="slidenum">
              <a:rPr lang="en-US" smtClean="0"/>
              <a:t>‹#›</a:t>
            </a:fld>
            <a:endParaRPr lang="en-US"/>
          </a:p>
        </p:txBody>
      </p:sp>
    </p:spTree>
    <p:extLst>
      <p:ext uri="{BB962C8B-B14F-4D97-AF65-F5344CB8AC3E}">
        <p14:creationId xmlns:p14="http://schemas.microsoft.com/office/powerpoint/2010/main" val="2184875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2</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11</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High level overview of the design workflow is illustrated in Figure 5. From Figure 5. it can be seen that the input data for the low order filter design and performance evaluation is the voltage distortion as defined in 3.1 and </a:t>
            </a:r>
            <a:r>
              <a:rPr lang="en-US" sz="1200" kern="1200" dirty="0" err="1" smtClean="0">
                <a:solidFill>
                  <a:schemeClr val="tx1"/>
                </a:solidFill>
                <a:effectLst/>
                <a:latin typeface="+mn-lt"/>
                <a:ea typeface="+mn-ea"/>
                <a:cs typeface="+mn-cs"/>
              </a:rPr>
              <a:t>Z</a:t>
            </a:r>
            <a:r>
              <a:rPr lang="en-US" sz="1200" kern="1200" baseline="-25000" dirty="0" err="1" smtClean="0">
                <a:solidFill>
                  <a:schemeClr val="tx1"/>
                </a:solidFill>
                <a:effectLst/>
                <a:latin typeface="+mn-lt"/>
                <a:ea typeface="+mn-ea"/>
                <a:cs typeface="+mn-cs"/>
              </a:rPr>
              <a:t>system</a:t>
            </a:r>
            <a:r>
              <a:rPr lang="en-US" sz="1200" kern="1200" dirty="0" smtClean="0">
                <a:solidFill>
                  <a:schemeClr val="tx1"/>
                </a:solidFill>
                <a:effectLst/>
                <a:latin typeface="+mn-lt"/>
                <a:ea typeface="+mn-ea"/>
                <a:cs typeface="+mn-cs"/>
              </a:rPr>
              <a:t> as outlined in 3.2.1, which is fed into the filter design engine. At this stage, amplification factors are calculated for various filter branch and reactor branch configurations, as well as current distributions for the low order filter internal components. Then the results are passed to the performance criteria block, which determines if the performance criterion is met. If the outcome is “Yes,” then the design can be considered final. If “No,” then the internal components of the low order filter are adjusted and looped through the filter design and performance evaluation block.</a:t>
            </a:r>
          </a:p>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12</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200" kern="1200" dirty="0" smtClean="0">
                <a:solidFill>
                  <a:schemeClr val="tx1"/>
                </a:solidFill>
                <a:effectLst/>
                <a:latin typeface="+mn-lt"/>
                <a:ea typeface="+mn-ea"/>
                <a:cs typeface="+mn-cs"/>
              </a:rPr>
              <a:t>Figure 6 shows the single line diagram of the additional new Low Order Filters which are double tuned high pass damped filters each rated 100 </a:t>
            </a:r>
            <a:r>
              <a:rPr lang="en-US" sz="1200" kern="1200" dirty="0" err="1" smtClean="0">
                <a:solidFill>
                  <a:schemeClr val="tx1"/>
                </a:solidFill>
                <a:effectLst/>
                <a:latin typeface="+mn-lt"/>
                <a:ea typeface="+mn-ea"/>
                <a:cs typeface="+mn-cs"/>
              </a:rPr>
              <a:t>MVar</a:t>
            </a:r>
            <a:r>
              <a:rPr lang="en-US" sz="1200" kern="1200" dirty="0" smtClean="0">
                <a:solidFill>
                  <a:schemeClr val="tx1"/>
                </a:solidFill>
                <a:effectLst/>
                <a:latin typeface="+mn-lt"/>
                <a:ea typeface="+mn-ea"/>
                <a:cs typeface="+mn-cs"/>
              </a:rPr>
              <a:t> tuned to 5th/11th harmonic. The rating of the ac filter components are mainly determined by the high magnitudes of low order harmonics n = 3, 5, 7 and 9. It should be noted that the more severe harmonic impedances require higher energy ratings for the ERCOT side.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additional tuning for 11th harmonic is needed since a reduced damping of HVDC converter harmonics is observed for the new harmonic network impedances adapted to recent changes in  the topology of the AC systems.</a:t>
            </a:r>
          </a:p>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13</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3</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4</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5</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altLang="en-US" sz="1200" dirty="0" smtClean="0">
                <a:latin typeface="Arial" panose="020B0604020202020204" pitchFamily="34" charset="0"/>
                <a:cs typeface="Arial" panose="020B0604020202020204" pitchFamily="34" charset="0"/>
              </a:rPr>
              <a:t>The voltage issues are most prominent in the months of February to May. A lightly loaded transmission system changes the ratio of line capacitance to load inductance. Under certain conditions, the combination of line capacitance of the 16-mile transmission line connecting Monticello Station to Welsh HVDC and the capacitance of the filter banks causes the bus voltage at the converter station to rise as much as 6 kV above that of the Monticello bus. </a:t>
            </a:r>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6</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altLang="en-US" sz="1200" dirty="0" smtClean="0">
                <a:latin typeface="Arial" panose="020B0604020202020204" pitchFamily="34" charset="0"/>
                <a:cs typeface="Arial" panose="020B0604020202020204" pitchFamily="34" charset="0"/>
              </a:rPr>
              <a:t>Filter banks are designed to be a low impedance path to ground for the 11th, 13th, 23rd and 25th harmonics. These are characteristic harmonics generated by </a:t>
            </a:r>
            <a:r>
              <a:rPr lang="en-US" altLang="en-US" sz="1200" dirty="0" err="1" smtClean="0">
                <a:latin typeface="Arial" panose="020B0604020202020204" pitchFamily="34" charset="0"/>
                <a:cs typeface="Arial" panose="020B0604020202020204" pitchFamily="34" charset="0"/>
              </a:rPr>
              <a:t>thyristor</a:t>
            </a:r>
            <a:r>
              <a:rPr lang="en-US" altLang="en-US" sz="1200" dirty="0" smtClean="0">
                <a:latin typeface="Arial" panose="020B0604020202020204" pitchFamily="34" charset="0"/>
                <a:cs typeface="Arial" panose="020B0604020202020204" pitchFamily="34" charset="0"/>
              </a:rPr>
              <a:t> switching in the converter bridge [2], [3]. The filters are tuned broad enough to provide a low impedance path for the 5th harmonic. </a:t>
            </a:r>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7</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8</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9</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6169F-8714-4EDC-B0BE-167175E1B6D0}" type="slidenum">
              <a:rPr lang="en-US" altLang="en-US"/>
              <a:pPr/>
              <a:t>10</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design and install a low order filter to assist existing filters in conditions with elevated low order harmonic distortions and to compensate the reactive power of the low order filter, additional shunt reactors were required on both sides of the tie to help with voltage regulation at the HVDC terminals, when nearby conventional generation is offline. Figure 4. illustrates the final layout of the filter branches and shunt reactor branches, and which was used as a base for calculation of voltage magnification by low order background harmonic sources.</a:t>
            </a:r>
          </a:p>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687D98-2EE2-43B1-9A2F-ECF989FBD4AC}"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89CD1-1B8B-4AB3-B57E-B49C706A837C}"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7CDEC-A7E9-4ED8-99A5-FE12FC1AB7B8}"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E2538F-8E91-4B16-BD7E-23901FA1E4E9}"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3266960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14052-7C2A-4E69-A5B6-41B192F666A1}"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2231645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54CCC-4897-4742-929C-4635052B1C16}"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3282685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79F9D4-DC47-4C82-9DB2-2F89D7573280}"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4153184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D31DFE-42F7-4471-B9CB-F2391C53979D}" type="datetime1">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3732936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EC315A-1B93-4DDD-AB5A-2B4D4640B7CB}" type="datetime1">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1254062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A31D2-1022-4AF4-98EC-82A770079A12}" type="datetime1">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938794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B5D86-BD35-4973-B066-F58637918BA9}"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193539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5828C-2085-4EB3-A7BC-F13C64A4382E}"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F0D6E-2D93-4BA2-ACD3-0289D39C8575}"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3806304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C0F23-0E50-4EF0-BC06-74F3A0363D3C}"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34166262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8F3EB-AB75-4BC5-9317-01847E9FC589}"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AA2E3-BD1B-4A6B-8BD6-D32888A1A54A}" type="slidenum">
              <a:rPr lang="en-US" smtClean="0"/>
              <a:t>‹#›</a:t>
            </a:fld>
            <a:endParaRPr lang="en-US"/>
          </a:p>
        </p:txBody>
      </p:sp>
    </p:spTree>
    <p:extLst>
      <p:ext uri="{BB962C8B-B14F-4D97-AF65-F5344CB8AC3E}">
        <p14:creationId xmlns:p14="http://schemas.microsoft.com/office/powerpoint/2010/main" val="132864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15815-B8A4-4BD1-9460-32A3131421C0}"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B23BA-66DA-40AA-BD60-8E16257B64BB}"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CE0D36-CF5A-4DCC-9B8A-33789D3ACAB3}" type="datetime1">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574C1D-D9A0-4575-AA8B-8253911DABCC}" type="datetime1">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C2F6E-B822-465C-BE9C-0DFB1FC96F16}" type="datetime1">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239EA-684D-472A-B8BF-B453D2A55660}"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BEEF7-B8AC-4CCF-A189-081F25E09390}"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446B5-5A45-4B15-9350-FA3352A2EB8F}" type="datetime1">
              <a:rPr lang="en-US" smtClean="0"/>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EDF16-BC09-48E0-A411-5F914FB8A97D}" type="datetime1">
              <a:rPr lang="en-US" smtClean="0"/>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AA2E3-BD1B-4A6B-8BD6-D32888A1A54A}" type="slidenum">
              <a:rPr lang="en-US" smtClean="0"/>
              <a:t>‹#›</a:t>
            </a:fld>
            <a:endParaRPr lang="en-US"/>
          </a:p>
        </p:txBody>
      </p:sp>
    </p:spTree>
    <p:extLst>
      <p:ext uri="{BB962C8B-B14F-4D97-AF65-F5344CB8AC3E}">
        <p14:creationId xmlns:p14="http://schemas.microsoft.com/office/powerpoint/2010/main" val="3410644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 y="1600200"/>
            <a:ext cx="9105900" cy="1470025"/>
          </a:xfrm>
        </p:spPr>
        <p:txBody>
          <a:bodyPr/>
          <a:lstStyle/>
          <a:p>
            <a:r>
              <a:rPr lang="en-US" sz="3200" b="1" dirty="0" smtClean="0"/>
              <a:t>Harmonic </a:t>
            </a:r>
            <a:r>
              <a:rPr lang="en-US" sz="3200" b="1" dirty="0"/>
              <a:t>Issues of AEP Welsh HVDC </a:t>
            </a:r>
            <a:r>
              <a:rPr lang="en-US" sz="3200" b="1" dirty="0" smtClean="0"/>
              <a:t>System</a:t>
            </a:r>
            <a:r>
              <a:rPr lang="en-US" smtClean="0"/>
              <a:t/>
            </a:r>
            <a:br>
              <a:rPr lang="en-US" smtClean="0"/>
            </a:br>
            <a:r>
              <a:rPr lang="en-US" smtClean="0"/>
              <a:t/>
            </a:r>
            <a:br>
              <a:rPr lang="en-US" smtClean="0"/>
            </a:br>
            <a:r>
              <a:rPr lang="en-US" dirty="0" smtClean="0"/>
              <a:t/>
            </a:r>
            <a:br>
              <a:rPr lang="en-US" dirty="0" smtClean="0"/>
            </a:br>
            <a:r>
              <a:rPr lang="en-US" sz="3000" b="1" dirty="0"/>
              <a:t>Bob Malek</a:t>
            </a:r>
            <a:br>
              <a:rPr lang="en-US" sz="3000" b="1" dirty="0"/>
            </a:br>
            <a:r>
              <a:rPr lang="en-US" sz="3000" b="1" dirty="0"/>
              <a:t>Kiril Andov</a:t>
            </a:r>
            <a:br>
              <a:rPr lang="en-US" sz="3000" b="1" dirty="0"/>
            </a:br>
            <a:r>
              <a:rPr lang="en-US" sz="3000" b="1" dirty="0"/>
              <a:t>Richard Gutman</a:t>
            </a:r>
            <a:br>
              <a:rPr lang="en-US" sz="3000" b="1" dirty="0"/>
            </a:br>
            <a:r>
              <a:rPr lang="en-US" sz="3000" b="1" dirty="0"/>
              <a:t>Ben Mehraban</a:t>
            </a:r>
            <a:br>
              <a:rPr lang="en-US" sz="3000" b="1" dirty="0"/>
            </a:br>
            <a:r>
              <a:rPr lang="en-US" sz="3000" b="1" dirty="0"/>
              <a:t/>
            </a:r>
            <a:br>
              <a:rPr lang="en-US" sz="3000" b="1" dirty="0"/>
            </a:br>
            <a:r>
              <a:rPr lang="en-US" sz="3000" b="1" dirty="0"/>
              <a:t>10/12/2015</a:t>
            </a:r>
            <a:r>
              <a:rPr lang="en-US" sz="3000" dirty="0"/>
              <a:t/>
            </a:r>
            <a:br>
              <a:rPr lang="en-US" sz="3000" dirty="0"/>
            </a:br>
            <a:r>
              <a:rPr lang="en-US" dirty="0" smtClean="0"/>
              <a:t/>
            </a:r>
            <a:br>
              <a:rPr lang="en-US" dirty="0" smtClean="0"/>
            </a:br>
            <a:endParaRPr lang="en-US" sz="3400" dirty="0"/>
          </a:p>
        </p:txBody>
      </p:sp>
      <p:sp>
        <p:nvSpPr>
          <p:cNvPr id="4" name="Footer Placeholder 3"/>
          <p:cNvSpPr>
            <a:spLocks noGrp="1"/>
          </p:cNvSpPr>
          <p:nvPr>
            <p:ph type="ftr" sz="quarter" idx="11"/>
          </p:nvPr>
        </p:nvSpPr>
        <p:spPr/>
        <p:txBody>
          <a:bodyPr/>
          <a:lstStyle/>
          <a:p>
            <a:endParaRPr lang="en-US"/>
          </a:p>
        </p:txBody>
      </p:sp>
      <p:pic>
        <p:nvPicPr>
          <p:cNvPr id="6"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110000"/>
                    </a14:imgEffect>
                  </a14:imgLayer>
                </a14:imgProps>
              </a:ext>
              <a:ext uri="{28A0092B-C50C-407E-A947-70E740481C1C}">
                <a14:useLocalDpi xmlns:a14="http://schemas.microsoft.com/office/drawing/2010/main" val="0"/>
              </a:ext>
            </a:extLst>
          </a:blip>
          <a:srcRect/>
          <a:stretch>
            <a:fillRect/>
          </a:stretch>
        </p:blipFill>
        <p:spPr bwMode="auto">
          <a:xfrm>
            <a:off x="533400" y="228600"/>
            <a:ext cx="8153400" cy="923925"/>
          </a:xfrm>
          <a:prstGeom prst="rect">
            <a:avLst/>
          </a:prstGeom>
          <a:noFill/>
          <a:ln>
            <a:noFill/>
          </a:ln>
          <a:effectLst>
            <a:outerShdw blurRad="50800" dist="50800" dir="5400000" algn="ctr" rotWithShape="0">
              <a:srgbClr val="000000"/>
            </a:outerShdw>
            <a:softEdge rad="762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040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533400" y="304800"/>
            <a:ext cx="83820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Design of the low order filter</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838200" y="1371600"/>
            <a:ext cx="7772400" cy="6019800"/>
          </a:xfrm>
        </p:spPr>
        <p:txBody>
          <a:bodyPr>
            <a:noAutofit/>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Additional shunt reactors were required to lower the voltage</a:t>
            </a: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pPr>
            <a:endParaRPr lang="en-US" altLang="en-US" sz="16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3150" y="2295525"/>
            <a:ext cx="4133850"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0" y="4624387"/>
            <a:ext cx="5756275"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722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533400" y="304800"/>
            <a:ext cx="83820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Design of the low order filter</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838200" y="1371600"/>
            <a:ext cx="7772400" cy="6019800"/>
          </a:xfrm>
        </p:spPr>
        <p:txBody>
          <a:bodyPr>
            <a:noAutofit/>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pPr>
            <a:endParaRPr lang="en-US" altLang="en-US" sz="16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0813" y="1524000"/>
            <a:ext cx="4637507" cy="320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63725" y="4852987"/>
            <a:ext cx="5756275"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855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533400" y="304800"/>
            <a:ext cx="83820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Design of the low order filter</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838200" y="1371600"/>
            <a:ext cx="7772400" cy="6019800"/>
          </a:xfrm>
        </p:spPr>
        <p:txBody>
          <a:bodyPr>
            <a:noAutofit/>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pPr>
            <a:endParaRPr lang="en-US" altLang="en-US" sz="16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63725" y="1524000"/>
            <a:ext cx="5756275"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2339181" y="2975768"/>
            <a:ext cx="4465638"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1709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990600" y="304800"/>
            <a:ext cx="7467600" cy="533400"/>
          </a:xfrm>
        </p:spPr>
        <p:txBody>
          <a:bodyPr/>
          <a:lstStyle/>
          <a:p>
            <a:r>
              <a:rPr lang="en-US" altLang="en-US" sz="3000" dirty="0" smtClean="0">
                <a:solidFill>
                  <a:schemeClr val="tx2"/>
                </a:solidFill>
                <a:latin typeface="Arial" panose="020B0604020202020204" pitchFamily="34" charset="0"/>
                <a:cs typeface="Arial" panose="020B0604020202020204" pitchFamily="34" charset="0"/>
              </a:rPr>
              <a:t>Conclusion</a:t>
            </a:r>
            <a:endParaRPr lang="en-US" altLang="en-US" sz="3000" dirty="0">
              <a:solidFill>
                <a:schemeClr val="tx2"/>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a:xfrm>
            <a:off x="914400" y="1371600"/>
            <a:ext cx="7772400"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Severe challenges that are </a:t>
            </a:r>
            <a:r>
              <a:rPr lang="en-US" altLang="en-US" sz="1400" dirty="0">
                <a:latin typeface="Arial" panose="020B0604020202020204" pitchFamily="34" charset="0"/>
                <a:cs typeface="Arial" panose="020B0604020202020204" pitchFamily="34" charset="0"/>
              </a:rPr>
              <a:t>imposed by amplified background harmonics for AEP Welsh HVDC operation </a:t>
            </a:r>
            <a:r>
              <a:rPr lang="en-US" altLang="en-US" sz="1400" dirty="0" smtClean="0">
                <a:latin typeface="Arial" panose="020B0604020202020204" pitchFamily="34" charset="0"/>
                <a:cs typeface="Arial" panose="020B0604020202020204" pitchFamily="34" charset="0"/>
              </a:rPr>
              <a:t>under certain </a:t>
            </a:r>
            <a:r>
              <a:rPr lang="en-US" altLang="en-US" sz="1400" b="1" i="1" dirty="0">
                <a:latin typeface="Arial" panose="020B0604020202020204" pitchFamily="34" charset="0"/>
                <a:cs typeface="Arial" panose="020B0604020202020204" pitchFamily="34" charset="0"/>
              </a:rPr>
              <a:t>weak system conditions </a:t>
            </a:r>
            <a:r>
              <a:rPr lang="en-US" altLang="en-US" sz="1400" dirty="0">
                <a:latin typeface="Arial" panose="020B0604020202020204" pitchFamily="34" charset="0"/>
                <a:cs typeface="Arial" panose="020B0604020202020204" pitchFamily="34" charset="0"/>
              </a:rPr>
              <a:t>can cause amplification of ambient harmonics to intolerable </a:t>
            </a:r>
            <a:r>
              <a:rPr lang="en-US" altLang="en-US" sz="1400" dirty="0" smtClean="0">
                <a:latin typeface="Arial" panose="020B0604020202020204" pitchFamily="34" charset="0"/>
                <a:cs typeface="Arial" panose="020B0604020202020204" pitchFamily="34" charset="0"/>
              </a:rPr>
              <a:t>levels.</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It is important to implement an </a:t>
            </a:r>
            <a:r>
              <a:rPr lang="en-US" altLang="en-US" sz="1400" b="1" i="1" dirty="0" smtClean="0">
                <a:latin typeface="Arial" panose="020B0604020202020204" pitchFamily="34" charset="0"/>
                <a:cs typeface="Arial" panose="020B0604020202020204" pitchFamily="34" charset="0"/>
              </a:rPr>
              <a:t>efficient process </a:t>
            </a:r>
            <a:r>
              <a:rPr lang="en-US" altLang="en-US" sz="1400" dirty="0">
                <a:latin typeface="Arial" panose="020B0604020202020204" pitchFamily="34" charset="0"/>
                <a:cs typeface="Arial" panose="020B0604020202020204" pitchFamily="34" charset="0"/>
              </a:rPr>
              <a:t>to perform the necessary measurements, studies and analysis </a:t>
            </a:r>
            <a:r>
              <a:rPr lang="en-US" altLang="en-US" sz="1400" dirty="0" smtClean="0">
                <a:latin typeface="Arial" panose="020B0604020202020204" pitchFamily="34" charset="0"/>
                <a:cs typeface="Arial" panose="020B0604020202020204" pitchFamily="34" charset="0"/>
              </a:rPr>
              <a:t>to </a:t>
            </a:r>
            <a:r>
              <a:rPr lang="en-US" altLang="en-US" sz="1400" dirty="0">
                <a:latin typeface="Arial" panose="020B0604020202020204" pitchFamily="34" charset="0"/>
                <a:cs typeface="Arial" panose="020B0604020202020204" pitchFamily="34" charset="0"/>
              </a:rPr>
              <a:t>mitigate the issue and design additional harmonic filters and/or shunt reactors</a:t>
            </a:r>
            <a:r>
              <a:rPr lang="en-US" altLang="en-US" sz="1400" dirty="0" smtClean="0">
                <a:latin typeface="Arial" panose="020B0604020202020204" pitchFamily="34" charset="0"/>
                <a:cs typeface="Arial" panose="020B0604020202020204" pitchFamily="34" charset="0"/>
              </a:rPr>
              <a:t>.</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In the Welsh HVDC project, </a:t>
            </a:r>
            <a:r>
              <a:rPr lang="en-US" altLang="en-US" sz="1400" b="1" i="1" dirty="0">
                <a:latin typeface="Arial" panose="020B0604020202020204" pitchFamily="34" charset="0"/>
                <a:cs typeface="Arial" panose="020B0604020202020204" pitchFamily="34" charset="0"/>
              </a:rPr>
              <a:t>all system contingencies </a:t>
            </a:r>
            <a:r>
              <a:rPr lang="en-US" altLang="en-US" sz="1400" dirty="0">
                <a:latin typeface="Arial" panose="020B0604020202020204" pitchFamily="34" charset="0"/>
                <a:cs typeface="Arial" panose="020B0604020202020204" pitchFamily="34" charset="0"/>
              </a:rPr>
              <a:t>were considered with the worst (highest) ambient harmonics measurements to design the </a:t>
            </a:r>
            <a:r>
              <a:rPr lang="en-US" altLang="en-US" sz="1400" dirty="0" smtClean="0">
                <a:latin typeface="Arial" panose="020B0604020202020204" pitchFamily="34" charset="0"/>
                <a:cs typeface="Arial" panose="020B0604020202020204" pitchFamily="34" charset="0"/>
              </a:rPr>
              <a:t>filters.</a:t>
            </a:r>
          </a:p>
          <a:p>
            <a:pPr lvl="1">
              <a:lnSpc>
                <a:spcPct val="80000"/>
              </a:lnSpc>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This </a:t>
            </a:r>
            <a:r>
              <a:rPr lang="en-US" altLang="en-US" sz="1400" dirty="0">
                <a:latin typeface="Arial" panose="020B0604020202020204" pitchFamily="34" charset="0"/>
                <a:cs typeface="Arial" panose="020B0604020202020204" pitchFamily="34" charset="0"/>
              </a:rPr>
              <a:t>approach provides a </a:t>
            </a:r>
            <a:r>
              <a:rPr lang="en-US" altLang="en-US" sz="1400" b="1" i="1" dirty="0">
                <a:latin typeface="Arial" panose="020B0604020202020204" pitchFamily="34" charset="0"/>
                <a:cs typeface="Arial" panose="020B0604020202020204" pitchFamily="34" charset="0"/>
              </a:rPr>
              <a:t>robust and reliable design </a:t>
            </a:r>
            <a:r>
              <a:rPr lang="en-US" altLang="en-US" sz="1400" dirty="0">
                <a:latin typeface="Arial" panose="020B0604020202020204" pitchFamily="34" charset="0"/>
                <a:cs typeface="Arial" panose="020B0604020202020204" pitchFamily="34" charset="0"/>
              </a:rPr>
              <a:t>that maintains the harmonic levels within operable limits under all system </a:t>
            </a:r>
            <a:r>
              <a:rPr lang="en-US" altLang="en-US" sz="1400" dirty="0" smtClean="0">
                <a:latin typeface="Arial" panose="020B0604020202020204" pitchFamily="34" charset="0"/>
                <a:cs typeface="Arial" panose="020B0604020202020204" pitchFamily="34" charset="0"/>
              </a:rPr>
              <a:t>conditions</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Growth </a:t>
            </a:r>
            <a:r>
              <a:rPr lang="en-US" altLang="en-US" sz="1400" dirty="0">
                <a:latin typeface="Arial" panose="020B0604020202020204" pitchFamily="34" charset="0"/>
                <a:cs typeface="Arial" panose="020B0604020202020204" pitchFamily="34" charset="0"/>
              </a:rPr>
              <a:t>in </a:t>
            </a:r>
            <a:r>
              <a:rPr lang="en-US" altLang="en-US" sz="1400" dirty="0" smtClean="0">
                <a:latin typeface="Arial" panose="020B0604020202020204" pitchFamily="34" charset="0"/>
                <a:cs typeface="Arial" panose="020B0604020202020204" pitchFamily="34" charset="0"/>
              </a:rPr>
              <a:t>future under similar </a:t>
            </a:r>
            <a:r>
              <a:rPr lang="en-US" altLang="en-US" sz="1400" dirty="0">
                <a:latin typeface="Arial" panose="020B0604020202020204" pitchFamily="34" charset="0"/>
                <a:cs typeface="Arial" panose="020B0604020202020204" pitchFamily="34" charset="0"/>
              </a:rPr>
              <a:t>uncertainties</a:t>
            </a:r>
            <a:r>
              <a:rPr lang="en-US" altLang="en-US" sz="1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03550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990600" y="304800"/>
            <a:ext cx="7467600" cy="533400"/>
          </a:xfrm>
        </p:spPr>
        <p:txBody>
          <a:bodyPr>
            <a:normAutofit/>
          </a:bodyPr>
          <a:lstStyle/>
          <a:p>
            <a:r>
              <a:rPr lang="en-US" altLang="en-US" sz="2500" dirty="0" smtClean="0">
                <a:solidFill>
                  <a:schemeClr val="tx2"/>
                </a:solidFill>
                <a:latin typeface="Arial" panose="020B0604020202020204" pitchFamily="34" charset="0"/>
                <a:cs typeface="Arial" panose="020B0604020202020204" pitchFamily="34" charset="0"/>
              </a:rPr>
              <a:t>Power Quality Challenges in Transmission Grid</a:t>
            </a:r>
            <a:endParaRPr lang="en-US" altLang="en-US" sz="25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762000" y="1295400"/>
            <a:ext cx="7772400" cy="5105400"/>
          </a:xfrm>
        </p:spPr>
        <p:txBody>
          <a:bodyPr>
            <a:normAutofit/>
          </a:bodyPr>
          <a:lstStyle/>
          <a:p>
            <a:pPr lvl="1">
              <a:lnSpc>
                <a:spcPct val="80000"/>
              </a:lnSpc>
              <a:buFont typeface="Arial" panose="020B0604020202020204" pitchFamily="34" charset="0"/>
              <a:buChar char="•"/>
            </a:pPr>
            <a:endParaRPr lang="en-US" altLang="en-US" sz="1400" b="1"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b="1" dirty="0" smtClean="0">
                <a:latin typeface="Arial" panose="020B0604020202020204" pitchFamily="34" charset="0"/>
                <a:cs typeface="Arial" panose="020B0604020202020204" pitchFamily="34" charset="0"/>
              </a:rPr>
              <a:t>Rapid Growth </a:t>
            </a:r>
            <a:r>
              <a:rPr lang="en-US" altLang="en-US" sz="1400" b="1" dirty="0">
                <a:latin typeface="Arial" panose="020B0604020202020204" pitchFamily="34" charset="0"/>
                <a:cs typeface="Arial" panose="020B0604020202020204" pitchFamily="34" charset="0"/>
              </a:rPr>
              <a:t>of </a:t>
            </a:r>
            <a:r>
              <a:rPr lang="en-US" altLang="en-US" sz="1400" b="1" dirty="0" smtClean="0">
                <a:latin typeface="Arial" panose="020B0604020202020204" pitchFamily="34" charset="0"/>
                <a:cs typeface="Arial" panose="020B0604020202020204" pitchFamily="34" charset="0"/>
              </a:rPr>
              <a:t>Digital Electronics</a:t>
            </a:r>
            <a:r>
              <a:rPr lang="en-US" altLang="en-US" sz="1400" dirty="0" smtClean="0">
                <a:latin typeface="Arial" panose="020B0604020202020204" pitchFamily="34" charset="0"/>
                <a:cs typeface="Arial" panose="020B0604020202020204" pitchFamily="34" charset="0"/>
              </a:rPr>
              <a:t> </a:t>
            </a:r>
            <a:r>
              <a:rPr lang="en-US" altLang="en-US" sz="1400" b="1" dirty="0">
                <a:latin typeface="Arial" panose="020B0604020202020204" pitchFamily="34" charset="0"/>
                <a:cs typeface="Arial" panose="020B0604020202020204" pitchFamily="34" charset="0"/>
              </a:rPr>
              <a:t>in </a:t>
            </a:r>
            <a:r>
              <a:rPr lang="en-US" altLang="en-US" sz="1400" b="1" dirty="0" smtClean="0">
                <a:latin typeface="Arial" panose="020B0604020202020204" pitchFamily="34" charset="0"/>
                <a:cs typeface="Arial" panose="020B0604020202020204" pitchFamily="34" charset="0"/>
              </a:rPr>
              <a:t>Distribution System </a:t>
            </a:r>
          </a:p>
          <a:p>
            <a:pPr lvl="2">
              <a:lnSpc>
                <a:spcPct val="80000"/>
              </a:lnSpc>
            </a:pPr>
            <a:r>
              <a:rPr lang="en-US" altLang="en-US" sz="1200" dirty="0" smtClean="0">
                <a:latin typeface="Arial" panose="020B0604020202020204" pitchFamily="34" charset="0"/>
                <a:cs typeface="Arial" panose="020B0604020202020204" pitchFamily="34" charset="0"/>
              </a:rPr>
              <a:t>Harmonics enter </a:t>
            </a:r>
            <a:r>
              <a:rPr lang="en-US" altLang="en-US" sz="1200" dirty="0">
                <a:latin typeface="Arial" panose="020B0604020202020204" pitchFamily="34" charset="0"/>
                <a:cs typeface="Arial" panose="020B0604020202020204" pitchFamily="34" charset="0"/>
              </a:rPr>
              <a:t>transmission </a:t>
            </a:r>
            <a:r>
              <a:rPr lang="en-US" altLang="en-US" sz="1200" dirty="0" smtClean="0">
                <a:latin typeface="Arial" panose="020B0604020202020204" pitchFamily="34" charset="0"/>
                <a:cs typeface="Arial" panose="020B0604020202020204" pitchFamily="34" charset="0"/>
              </a:rPr>
              <a:t>network</a:t>
            </a:r>
          </a:p>
          <a:p>
            <a:pPr lvl="2">
              <a:lnSpc>
                <a:spcPct val="80000"/>
              </a:lnSpc>
            </a:pPr>
            <a:r>
              <a:rPr lang="en-US" altLang="en-US" sz="1200" dirty="0" smtClean="0">
                <a:latin typeface="Arial" panose="020B0604020202020204" pitchFamily="34" charset="0"/>
                <a:cs typeface="Arial" panose="020B0604020202020204" pitchFamily="34" charset="0"/>
              </a:rPr>
              <a:t>Risk of resonance</a:t>
            </a:r>
          </a:p>
          <a:p>
            <a:pPr lvl="2">
              <a:lnSpc>
                <a:spcPct val="80000"/>
              </a:lnSpc>
            </a:pPr>
            <a:r>
              <a:rPr lang="en-US" altLang="en-US" sz="1200" dirty="0" smtClean="0">
                <a:latin typeface="Arial" panose="020B0604020202020204" pitchFamily="34" charset="0"/>
                <a:cs typeface="Arial" panose="020B0604020202020204" pitchFamily="34" charset="0"/>
              </a:rPr>
              <a:t>Rising levels of background harmonics (in systems with low fault levels)</a:t>
            </a:r>
          </a:p>
          <a:p>
            <a:pPr lvl="2">
              <a:lnSpc>
                <a:spcPct val="80000"/>
              </a:lnSpc>
            </a:pPr>
            <a:r>
              <a:rPr lang="en-US" altLang="en-US" sz="1200" dirty="0" smtClean="0">
                <a:latin typeface="Arial" panose="020B0604020202020204" pitchFamily="34" charset="0"/>
                <a:cs typeface="Arial" panose="020B0604020202020204" pitchFamily="34" charset="0"/>
              </a:rPr>
              <a:t>Equipment </a:t>
            </a:r>
            <a:r>
              <a:rPr lang="en-US" altLang="en-US" sz="1200" dirty="0">
                <a:latin typeface="Arial" panose="020B0604020202020204" pitchFamily="34" charset="0"/>
                <a:cs typeface="Arial" panose="020B0604020202020204" pitchFamily="34" charset="0"/>
              </a:rPr>
              <a:t>outages and degraded equipment life </a:t>
            </a:r>
            <a:endParaRPr lang="en-US" altLang="en-US" sz="1200" dirty="0" smtClean="0">
              <a:latin typeface="Arial" panose="020B0604020202020204" pitchFamily="34" charset="0"/>
              <a:cs typeface="Arial" panose="020B0604020202020204" pitchFamily="34" charset="0"/>
            </a:endParaRPr>
          </a:p>
          <a:p>
            <a:pPr lvl="2">
              <a:lnSpc>
                <a:spcPct val="80000"/>
              </a:lnSpc>
            </a:pPr>
            <a:r>
              <a:rPr lang="en-US" altLang="en-US" sz="1200" b="1" i="1" dirty="0" smtClean="0">
                <a:latin typeface="Arial" panose="020B0604020202020204" pitchFamily="34" charset="0"/>
                <a:cs typeface="Arial" panose="020B0604020202020204" pitchFamily="34" charset="0"/>
              </a:rPr>
              <a:t>Overloading </a:t>
            </a:r>
            <a:r>
              <a:rPr lang="en-US" altLang="en-US" sz="1200" b="1" i="1" dirty="0">
                <a:latin typeface="Arial" panose="020B0604020202020204" pitchFamily="34" charset="0"/>
                <a:cs typeface="Arial" panose="020B0604020202020204" pitchFamily="34" charset="0"/>
              </a:rPr>
              <a:t>of harmonic filters located in the grid, and malfunction of protective devices.</a:t>
            </a:r>
            <a:endParaRPr lang="en-US" altLang="en-US" sz="1200" b="1" i="1"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300" b="1"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300" b="1" dirty="0">
              <a:latin typeface="Arial" panose="020B0604020202020204" pitchFamily="34" charset="0"/>
              <a:cs typeface="Arial" panose="020B0604020202020204" pitchFamily="34" charset="0"/>
            </a:endParaRPr>
          </a:p>
          <a:p>
            <a:pPr marL="914400" lvl="2" indent="0">
              <a:lnSpc>
                <a:spcPct val="80000"/>
              </a:lnSpc>
              <a:buNone/>
            </a:pPr>
            <a:endParaRPr lang="en-US" altLang="en-US" sz="1300" b="1" dirty="0">
              <a:latin typeface="Arial" panose="020B0604020202020204" pitchFamily="34" charset="0"/>
              <a:cs typeface="Arial" panose="020B0604020202020204" pitchFamily="34" charset="0"/>
            </a:endParaRPr>
          </a:p>
          <a:p>
            <a:pPr marL="457200" lvl="1" indent="0" algn="ctr">
              <a:lnSpc>
                <a:spcPct val="80000"/>
              </a:lnSpc>
              <a:buNone/>
            </a:pPr>
            <a:r>
              <a:rPr lang="en-US" altLang="en-US" sz="1400" b="1" dirty="0" smtClean="0">
                <a:latin typeface="Arial" panose="020B0604020202020204" pitchFamily="34" charset="0"/>
                <a:cs typeface="Arial" panose="020B0604020202020204" pitchFamily="34" charset="0"/>
              </a:rPr>
              <a:t>“suppressing </a:t>
            </a:r>
            <a:r>
              <a:rPr lang="en-US" altLang="en-US" sz="1400" b="1" dirty="0">
                <a:latin typeface="Arial" panose="020B0604020202020204" pitchFamily="34" charset="0"/>
                <a:cs typeface="Arial" panose="020B0604020202020204" pitchFamily="34" charset="0"/>
              </a:rPr>
              <a:t>harmonics in transmission grids has become significantly more important to help ensure trouble-free operation by electric utilities</a:t>
            </a:r>
            <a:r>
              <a:rPr lang="en-US" altLang="en-US" sz="1400" b="1" dirty="0" smtClean="0">
                <a:latin typeface="Arial" panose="020B0604020202020204" pitchFamily="34" charset="0"/>
                <a:cs typeface="Arial" panose="020B0604020202020204" pitchFamily="34" charset="0"/>
              </a:rPr>
              <a:t>.”</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0236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990600" y="304800"/>
            <a:ext cx="74676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Welsh HVDC System</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3801" r="1222" b="2551"/>
          <a:stretch/>
        </p:blipFill>
        <p:spPr bwMode="auto">
          <a:xfrm>
            <a:off x="1143001" y="1295400"/>
            <a:ext cx="6923314" cy="4158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50654" y="1338590"/>
            <a:ext cx="654346" cy="261610"/>
          </a:xfrm>
          <a:prstGeom prst="rect">
            <a:avLst/>
          </a:prstGeom>
          <a:noFill/>
        </p:spPr>
        <p:txBody>
          <a:bodyPr wrap="none" rtlCol="0">
            <a:spAutoFit/>
          </a:bodyPr>
          <a:lstStyle/>
          <a:p>
            <a:r>
              <a:rPr lang="en-US" sz="1100" dirty="0" smtClean="0"/>
              <a:t>(ERCOT)</a:t>
            </a:r>
            <a:endParaRPr lang="en-US" sz="1100" dirty="0"/>
          </a:p>
        </p:txBody>
      </p:sp>
      <p:sp>
        <p:nvSpPr>
          <p:cNvPr id="12" name="TextBox 11"/>
          <p:cNvSpPr txBox="1"/>
          <p:nvPr/>
        </p:nvSpPr>
        <p:spPr>
          <a:xfrm>
            <a:off x="7292782" y="1371600"/>
            <a:ext cx="479618" cy="261610"/>
          </a:xfrm>
          <a:prstGeom prst="rect">
            <a:avLst/>
          </a:prstGeom>
          <a:noFill/>
        </p:spPr>
        <p:txBody>
          <a:bodyPr wrap="none" rtlCol="0">
            <a:spAutoFit/>
          </a:bodyPr>
          <a:lstStyle/>
          <a:p>
            <a:r>
              <a:rPr lang="en-US" sz="1100" dirty="0" smtClean="0"/>
              <a:t>(SPP)</a:t>
            </a:r>
            <a:endParaRPr lang="en-US" sz="1100" dirty="0"/>
          </a:p>
        </p:txBody>
      </p:sp>
    </p:spTree>
    <p:extLst>
      <p:ext uri="{BB962C8B-B14F-4D97-AF65-F5344CB8AC3E}">
        <p14:creationId xmlns:p14="http://schemas.microsoft.com/office/powerpoint/2010/main" val="2730841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990600" y="304800"/>
            <a:ext cx="74676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Operation Issues</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838200" y="1371600"/>
            <a:ext cx="7772400" cy="6019800"/>
          </a:xfrm>
        </p:spPr>
        <p:txBody>
          <a:bodyPr>
            <a:normAutofit lnSpcReduction="10000"/>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During </a:t>
            </a:r>
            <a:r>
              <a:rPr lang="en-US" altLang="en-US" sz="1400" dirty="0">
                <a:latin typeface="Arial" panose="020B0604020202020204" pitchFamily="34" charset="0"/>
                <a:cs typeface="Arial" panose="020B0604020202020204" pitchFamily="34" charset="0"/>
              </a:rPr>
              <a:t>the last five years, the converter station has </a:t>
            </a:r>
            <a:r>
              <a:rPr lang="en-US" altLang="en-US" sz="1400" dirty="0" smtClean="0">
                <a:latin typeface="Arial" panose="020B0604020202020204" pitchFamily="34" charset="0"/>
                <a:cs typeface="Arial" panose="020B0604020202020204" pitchFamily="34" charset="0"/>
              </a:rPr>
              <a:t>experienced some </a:t>
            </a:r>
            <a:r>
              <a:rPr lang="en-US" altLang="en-US" sz="1400" dirty="0">
                <a:latin typeface="Arial" panose="020B0604020202020204" pitchFamily="34" charset="0"/>
                <a:cs typeface="Arial" panose="020B0604020202020204" pitchFamily="34" charset="0"/>
              </a:rPr>
              <a:t>operational </a:t>
            </a:r>
            <a:r>
              <a:rPr lang="en-US" altLang="en-US" sz="1400" dirty="0" smtClean="0">
                <a:latin typeface="Arial" panose="020B0604020202020204" pitchFamily="34" charset="0"/>
                <a:cs typeface="Arial" panose="020B0604020202020204" pitchFamily="34" charset="0"/>
              </a:rPr>
              <a:t>Issues especially </a:t>
            </a:r>
            <a:r>
              <a:rPr lang="en-US" altLang="en-US" sz="1400" b="1" dirty="0" smtClean="0">
                <a:latin typeface="Arial" panose="020B0604020202020204" pitchFamily="34" charset="0"/>
                <a:cs typeface="Arial" panose="020B0604020202020204" pitchFamily="34" charset="0"/>
              </a:rPr>
              <a:t>when all three Monticello generating units are offline</a:t>
            </a:r>
            <a:r>
              <a:rPr lang="en-US" altLang="en-US" sz="1400" dirty="0" smtClean="0">
                <a:latin typeface="Arial" panose="020B0604020202020204" pitchFamily="34" charset="0"/>
                <a:cs typeface="Arial" panose="020B0604020202020204" pitchFamily="34" charset="0"/>
              </a:rPr>
              <a:t>:</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r>
              <a:rPr lang="en-US" altLang="en-US" sz="1100" dirty="0">
                <a:latin typeface="Arial" panose="020B0604020202020204" pitchFamily="34" charset="0"/>
                <a:cs typeface="Arial" panose="020B0604020202020204" pitchFamily="34" charset="0"/>
              </a:rPr>
              <a:t>M</a:t>
            </a:r>
            <a:r>
              <a:rPr lang="en-US" altLang="en-US" sz="1100" dirty="0" smtClean="0">
                <a:latin typeface="Arial" panose="020B0604020202020204" pitchFamily="34" charset="0"/>
                <a:cs typeface="Arial" panose="020B0604020202020204" pitchFamily="34" charset="0"/>
              </a:rPr>
              <a:t>easuring </a:t>
            </a:r>
            <a:r>
              <a:rPr lang="en-US" altLang="en-US" sz="1100" dirty="0">
                <a:latin typeface="Arial" panose="020B0604020202020204" pitchFamily="34" charset="0"/>
                <a:cs typeface="Arial" panose="020B0604020202020204" pitchFamily="34" charset="0"/>
              </a:rPr>
              <a:t>and protection </a:t>
            </a:r>
            <a:r>
              <a:rPr lang="en-US" altLang="en-US" sz="1100" dirty="0" smtClean="0">
                <a:latin typeface="Arial" panose="020B0604020202020204" pitchFamily="34" charset="0"/>
                <a:cs typeface="Arial" panose="020B0604020202020204" pitchFamily="34" charset="0"/>
              </a:rPr>
              <a:t>equipment malfunction</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000" b="1" i="1" dirty="0" smtClean="0">
                <a:latin typeface="Arial" panose="020B0604020202020204" pitchFamily="34" charset="0"/>
                <a:cs typeface="Arial" panose="020B0604020202020204" pitchFamily="34" charset="0"/>
              </a:rPr>
              <a:t>Overloading </a:t>
            </a:r>
            <a:r>
              <a:rPr lang="en-US" altLang="en-US" sz="1000" b="1" i="1" dirty="0">
                <a:latin typeface="Arial" panose="020B0604020202020204" pitchFamily="34" charset="0"/>
                <a:cs typeface="Arial" panose="020B0604020202020204" pitchFamily="34" charset="0"/>
              </a:rPr>
              <a:t>of harmonic </a:t>
            </a:r>
            <a:r>
              <a:rPr lang="en-US" altLang="en-US" sz="1000" b="1" i="1" dirty="0" smtClean="0">
                <a:latin typeface="Arial" panose="020B0604020202020204" pitchFamily="34" charset="0"/>
                <a:cs typeface="Arial" panose="020B0604020202020204" pitchFamily="34" charset="0"/>
              </a:rPr>
              <a:t>filters: </a:t>
            </a:r>
            <a:r>
              <a:rPr lang="en-US" altLang="en-US" sz="1000" dirty="0" smtClean="0">
                <a:latin typeface="Arial" panose="020B0604020202020204" pitchFamily="34" charset="0"/>
                <a:cs typeface="Arial" panose="020B0604020202020204" pitchFamily="34" charset="0"/>
              </a:rPr>
              <a:t>The filter bank current has an unusually </a:t>
            </a:r>
            <a:r>
              <a:rPr lang="en-US" altLang="en-US" sz="1000" b="1" i="1" dirty="0" smtClean="0">
                <a:latin typeface="Arial" panose="020B0604020202020204" pitchFamily="34" charset="0"/>
                <a:cs typeface="Arial" panose="020B0604020202020204" pitchFamily="34" charset="0"/>
              </a:rPr>
              <a:t>high 5th harmonic </a:t>
            </a:r>
            <a:r>
              <a:rPr lang="en-US" altLang="en-US" sz="1000" dirty="0" smtClean="0">
                <a:latin typeface="Arial" panose="020B0604020202020204" pitchFamily="34" charset="0"/>
                <a:cs typeface="Arial" panose="020B0604020202020204" pitchFamily="34" charset="0"/>
              </a:rPr>
              <a:t>component</a:t>
            </a:r>
          </a:p>
          <a:p>
            <a:pPr lvl="2">
              <a:lnSpc>
                <a:spcPct val="80000"/>
              </a:lnSpc>
            </a:pPr>
            <a:endParaRPr lang="en-US" altLang="en-US" sz="1000" dirty="0" smtClean="0">
              <a:latin typeface="Arial" panose="020B0604020202020204" pitchFamily="34" charset="0"/>
              <a:cs typeface="Arial" panose="020B0604020202020204" pitchFamily="34" charset="0"/>
            </a:endParaRPr>
          </a:p>
          <a:p>
            <a:pPr lvl="2">
              <a:lnSpc>
                <a:spcPct val="80000"/>
              </a:lnSpc>
            </a:pPr>
            <a:r>
              <a:rPr lang="en-US" altLang="en-US" sz="1000" dirty="0" smtClean="0">
                <a:latin typeface="Arial" panose="020B0604020202020204" pitchFamily="34" charset="0"/>
                <a:cs typeface="Arial" panose="020B0604020202020204" pitchFamily="34" charset="0"/>
              </a:rPr>
              <a:t>The </a:t>
            </a:r>
            <a:r>
              <a:rPr lang="en-US" altLang="en-US" sz="1000" dirty="0">
                <a:latin typeface="Arial" panose="020B0604020202020204" pitchFamily="34" charset="0"/>
                <a:cs typeface="Arial" panose="020B0604020202020204" pitchFamily="34" charset="0"/>
              </a:rPr>
              <a:t>HVDC control system will </a:t>
            </a:r>
            <a:r>
              <a:rPr lang="en-US" altLang="en-US" sz="1000" b="1" i="1" dirty="0" smtClean="0">
                <a:latin typeface="Arial" panose="020B0604020202020204" pitchFamily="34" charset="0"/>
                <a:cs typeface="Arial" panose="020B0604020202020204" pitchFamily="34" charset="0"/>
              </a:rPr>
              <a:t>trip</a:t>
            </a:r>
            <a:r>
              <a:rPr lang="en-US" altLang="en-US" sz="1000" dirty="0" smtClean="0">
                <a:latin typeface="Arial" panose="020B0604020202020204" pitchFamily="34" charset="0"/>
                <a:cs typeface="Arial" panose="020B0604020202020204" pitchFamily="34" charset="0"/>
              </a:rPr>
              <a:t> </a:t>
            </a:r>
            <a:r>
              <a:rPr lang="en-US" altLang="en-US" sz="1000" dirty="0">
                <a:latin typeface="Arial" panose="020B0604020202020204" pitchFamily="34" charset="0"/>
                <a:cs typeface="Arial" panose="020B0604020202020204" pitchFamily="34" charset="0"/>
              </a:rPr>
              <a:t>the tie operation when no filters are available. </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Elevated </a:t>
            </a:r>
            <a:r>
              <a:rPr lang="en-US" altLang="en-US" sz="1400" dirty="0">
                <a:latin typeface="Arial" panose="020B0604020202020204" pitchFamily="34" charset="0"/>
                <a:cs typeface="Arial" panose="020B0604020202020204" pitchFamily="34" charset="0"/>
              </a:rPr>
              <a:t>5th harmonic </a:t>
            </a:r>
            <a:r>
              <a:rPr lang="en-US" altLang="en-US" sz="1400" dirty="0" smtClean="0">
                <a:latin typeface="Arial" panose="020B0604020202020204" pitchFamily="34" charset="0"/>
                <a:cs typeface="Arial" panose="020B0604020202020204" pitchFamily="34" charset="0"/>
              </a:rPr>
              <a:t>currents</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Can cause </a:t>
            </a:r>
            <a:r>
              <a:rPr lang="en-US" altLang="en-US" sz="1100" b="1" i="1" dirty="0" smtClean="0">
                <a:latin typeface="Arial" panose="020B0604020202020204" pitchFamily="34" charset="0"/>
                <a:cs typeface="Arial" panose="020B0604020202020204" pitchFamily="34" charset="0"/>
              </a:rPr>
              <a:t>thermal damage </a:t>
            </a:r>
            <a:r>
              <a:rPr lang="en-US" altLang="en-US" sz="1100" dirty="0" smtClean="0">
                <a:latin typeface="Arial" panose="020B0604020202020204" pitchFamily="34" charset="0"/>
                <a:cs typeface="Arial" panose="020B0604020202020204" pitchFamily="34" charset="0"/>
              </a:rPr>
              <a:t>to the filter components, in particular the reactors of the filters.</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The cause of the 5th harmonic current is related to </a:t>
            </a:r>
            <a:r>
              <a:rPr lang="en-US" altLang="en-US" sz="1100" b="1" i="1" dirty="0" smtClean="0">
                <a:latin typeface="Arial" panose="020B0604020202020204" pitchFamily="34" charset="0"/>
                <a:cs typeface="Arial" panose="020B0604020202020204" pitchFamily="34" charset="0"/>
              </a:rPr>
              <a:t>higher than normal system voltages, light loading of the transmission grid</a:t>
            </a:r>
            <a:r>
              <a:rPr lang="en-US" altLang="en-US" sz="1100" dirty="0" smtClean="0">
                <a:latin typeface="Arial" panose="020B0604020202020204" pitchFamily="34" charset="0"/>
                <a:cs typeface="Arial" panose="020B0604020202020204" pitchFamily="34" charset="0"/>
              </a:rPr>
              <a:t> and certain system configurations that create </a:t>
            </a:r>
            <a:r>
              <a:rPr lang="en-US" altLang="en-US" sz="1100" b="1" i="1" dirty="0" smtClean="0">
                <a:latin typeface="Arial" panose="020B0604020202020204" pitchFamily="34" charset="0"/>
                <a:cs typeface="Arial" panose="020B0604020202020204" pitchFamily="34" charset="0"/>
              </a:rPr>
              <a:t>a weak system</a:t>
            </a:r>
            <a:r>
              <a:rPr lang="en-US" altLang="en-US" sz="1100" dirty="0" smtClean="0">
                <a:latin typeface="Arial" panose="020B0604020202020204" pitchFamily="34" charset="0"/>
                <a:cs typeface="Arial" panose="020B0604020202020204" pitchFamily="34" charset="0"/>
              </a:rPr>
              <a:t>.</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The origin of the ambient 5th order harmonic is </a:t>
            </a:r>
            <a:r>
              <a:rPr lang="en-US" altLang="en-US" sz="1100" b="1" i="1" dirty="0" smtClean="0">
                <a:latin typeface="Arial" panose="020B0604020202020204" pitchFamily="34" charset="0"/>
                <a:cs typeface="Arial" panose="020B0604020202020204" pitchFamily="34" charset="0"/>
              </a:rPr>
              <a:t>unknown</a:t>
            </a:r>
            <a:r>
              <a:rPr lang="en-US" altLang="en-US" sz="1100" dirty="0" smtClean="0">
                <a:latin typeface="Arial" panose="020B0604020202020204" pitchFamily="34" charset="0"/>
                <a:cs typeface="Arial" panose="020B0604020202020204" pitchFamily="34" charset="0"/>
              </a:rPr>
              <a:t>, but is thought to be related to semiconductor switching consumer loads, such as computer power supplies and industrial/commercial operations</a:t>
            </a:r>
            <a:r>
              <a:rPr lang="en-US" altLang="en-US" sz="1100" dirty="0" smtClean="0">
                <a:solidFill>
                  <a:prstClr val="black"/>
                </a:solidFill>
                <a:latin typeface="Arial" panose="020B0604020202020204" pitchFamily="34" charset="0"/>
                <a:cs typeface="Arial" panose="020B0604020202020204" pitchFamily="34" charset="0"/>
              </a:rPr>
              <a:t>.</a:t>
            </a:r>
          </a:p>
          <a:p>
            <a:pPr lvl="1">
              <a:lnSpc>
                <a:spcPct val="80000"/>
              </a:lnSpc>
            </a:pPr>
            <a:endParaRPr lang="en-US" altLang="en-US" sz="16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120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457200" y="304800"/>
            <a:ext cx="83820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Emergence of Power Quality Concerns</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838200" y="1371600"/>
            <a:ext cx="7772400" cy="6019800"/>
          </a:xfrm>
        </p:spPr>
        <p:txBody>
          <a:bodyPr>
            <a:noAutofit/>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Voltage Issues</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r>
              <a:rPr lang="en-US" altLang="en-US" sz="1100" dirty="0">
                <a:latin typeface="Arial" panose="020B0604020202020204" pitchFamily="34" charset="0"/>
                <a:cs typeface="Arial" panose="020B0604020202020204" pitchFamily="34" charset="0"/>
              </a:rPr>
              <a:t>Voltage problems on the ERCOT (Monticello) side </a:t>
            </a:r>
            <a:r>
              <a:rPr lang="en-US" altLang="en-US" sz="1100" dirty="0" smtClean="0">
                <a:latin typeface="Arial" panose="020B0604020202020204" pitchFamily="34" charset="0"/>
                <a:cs typeface="Arial" panose="020B0604020202020204" pitchFamily="34" charset="0"/>
              </a:rPr>
              <a:t>since 1995.</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The </a:t>
            </a:r>
            <a:r>
              <a:rPr lang="en-US" altLang="en-US" sz="1100" dirty="0">
                <a:latin typeface="Arial" panose="020B0604020202020204" pitchFamily="34" charset="0"/>
                <a:cs typeface="Arial" panose="020B0604020202020204" pitchFamily="34" charset="0"/>
              </a:rPr>
              <a:t>converter station was designed for a nominal voltage range of 328 kV to 362 kV. </a:t>
            </a:r>
            <a:r>
              <a:rPr lang="en-US" altLang="en-US" sz="1100" dirty="0" err="1">
                <a:latin typeface="Arial" panose="020B0604020202020204" pitchFamily="34" charset="0"/>
                <a:cs typeface="Arial" panose="020B0604020202020204" pitchFamily="34" charset="0"/>
              </a:rPr>
              <a:t>Oncor</a:t>
            </a:r>
            <a:r>
              <a:rPr lang="en-US" altLang="en-US" sz="1100" dirty="0">
                <a:latin typeface="Arial" panose="020B0604020202020204" pitchFamily="34" charset="0"/>
                <a:cs typeface="Arial" panose="020B0604020202020204" pitchFamily="34" charset="0"/>
              </a:rPr>
              <a:t>, in an attempt to boost the voltage in Dallas/Fort Worth area, operates the Monticello bus at high voltages (Maximum of 355 kV</a:t>
            </a:r>
            <a:r>
              <a:rPr lang="en-US" altLang="en-US" sz="1100" dirty="0" smtClean="0">
                <a:latin typeface="Arial" panose="020B0604020202020204" pitchFamily="34" charset="0"/>
                <a:cs typeface="Arial" panose="020B0604020202020204" pitchFamily="34" charset="0"/>
              </a:rPr>
              <a:t>).</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This </a:t>
            </a:r>
            <a:r>
              <a:rPr lang="en-US" altLang="en-US" sz="1100" dirty="0">
                <a:latin typeface="Arial" panose="020B0604020202020204" pitchFamily="34" charset="0"/>
                <a:cs typeface="Arial" panose="020B0604020202020204" pitchFamily="34" charset="0"/>
              </a:rPr>
              <a:t>can result in an even higher voltage on the HVDC bus due to the combination of high voltage at Monticello, light loading of the transmission system, filter operation and active power transfer level of the </a:t>
            </a:r>
            <a:r>
              <a:rPr lang="en-US" altLang="en-US" sz="1100" dirty="0" smtClean="0">
                <a:latin typeface="Arial" panose="020B0604020202020204" pitchFamily="34" charset="0"/>
                <a:cs typeface="Arial" panose="020B0604020202020204" pitchFamily="34" charset="0"/>
              </a:rPr>
              <a:t>converter.</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The </a:t>
            </a:r>
            <a:r>
              <a:rPr lang="en-US" altLang="en-US" sz="1100" dirty="0">
                <a:latin typeface="Arial" panose="020B0604020202020204" pitchFamily="34" charset="0"/>
                <a:cs typeface="Arial" panose="020B0604020202020204" pitchFamily="34" charset="0"/>
              </a:rPr>
              <a:t>high voltage can be counteracted to some extent by the converter controls. The converter can change the firing angle to consume more reactive power and lower the voltage, provided there are sufficient margins in the firing angle operating </a:t>
            </a:r>
            <a:r>
              <a:rPr lang="en-US" altLang="en-US" sz="1100" dirty="0" smtClean="0">
                <a:latin typeface="Arial" panose="020B0604020202020204" pitchFamily="34" charset="0"/>
                <a:cs typeface="Arial" panose="020B0604020202020204" pitchFamily="34" charset="0"/>
              </a:rPr>
              <a:t>range.</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At </a:t>
            </a:r>
            <a:r>
              <a:rPr lang="en-US" altLang="en-US" sz="1100" dirty="0">
                <a:latin typeface="Arial" panose="020B0604020202020204" pitchFamily="34" charset="0"/>
                <a:cs typeface="Arial" panose="020B0604020202020204" pitchFamily="34" charset="0"/>
              </a:rPr>
              <a:t>low power transfers (below 100 MW), the firing angle is very close to its upper limit leaving no margin for voltage control. The high AC voltage can cause the following issues</a:t>
            </a:r>
            <a:r>
              <a:rPr lang="en-US" altLang="en-US" sz="1100" dirty="0" smtClean="0">
                <a:latin typeface="Arial" panose="020B0604020202020204" pitchFamily="34" charset="0"/>
                <a:cs typeface="Arial" panose="020B0604020202020204" pitchFamily="34" charset="0"/>
              </a:rPr>
              <a:t>:</a:t>
            </a:r>
          </a:p>
          <a:p>
            <a:pPr lvl="2">
              <a:lnSpc>
                <a:spcPct val="80000"/>
              </a:lnSpc>
            </a:pPr>
            <a:endParaRPr lang="en-US" altLang="en-US" sz="1100" dirty="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r>
              <a:rPr lang="en-US" altLang="en-US" sz="1000" dirty="0" smtClean="0">
                <a:latin typeface="Arial" panose="020B0604020202020204" pitchFamily="34" charset="0"/>
                <a:cs typeface="Arial" panose="020B0604020202020204" pitchFamily="34" charset="0"/>
              </a:rPr>
              <a:t>reduced </a:t>
            </a:r>
            <a:r>
              <a:rPr lang="en-US" altLang="en-US" sz="1000" dirty="0">
                <a:latin typeface="Arial" panose="020B0604020202020204" pitchFamily="34" charset="0"/>
                <a:cs typeface="Arial" panose="020B0604020202020204" pitchFamily="34" charset="0"/>
              </a:rPr>
              <a:t>life of switchyard equipment</a:t>
            </a:r>
            <a:r>
              <a:rPr lang="en-US" altLang="en-US" sz="1000" dirty="0" smtClean="0">
                <a:latin typeface="Arial" panose="020B0604020202020204" pitchFamily="34" charset="0"/>
                <a:cs typeface="Arial" panose="020B0604020202020204" pitchFamily="34" charset="0"/>
              </a:rPr>
              <a:t>;</a:t>
            </a:r>
          </a:p>
          <a:p>
            <a:pPr lvl="3">
              <a:lnSpc>
                <a:spcPct val="80000"/>
              </a:lnSpc>
              <a:buFont typeface="Arial" panose="020B0604020202020204" pitchFamily="34" charset="0"/>
              <a:buChar char="•"/>
            </a:pPr>
            <a:endParaRPr lang="en-US" altLang="en-US" sz="1000" dirty="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r>
              <a:rPr lang="en-US" altLang="en-US" sz="1000" dirty="0" smtClean="0">
                <a:latin typeface="Arial" panose="020B0604020202020204" pitchFamily="34" charset="0"/>
                <a:cs typeface="Arial" panose="020B0604020202020204" pitchFamily="34" charset="0"/>
              </a:rPr>
              <a:t>suboptimal </a:t>
            </a:r>
            <a:r>
              <a:rPr lang="en-US" altLang="en-US" sz="1000" dirty="0">
                <a:latin typeface="Arial" panose="020B0604020202020204" pitchFamily="34" charset="0"/>
                <a:cs typeface="Arial" panose="020B0604020202020204" pitchFamily="34" charset="0"/>
              </a:rPr>
              <a:t>efficiency operation; </a:t>
            </a:r>
            <a:endParaRPr lang="en-US" altLang="en-US" sz="1000" dirty="0" smtClean="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endParaRPr lang="en-US" altLang="en-US" sz="1000" dirty="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r>
              <a:rPr lang="en-US" altLang="en-US" sz="1000" dirty="0" smtClean="0">
                <a:latin typeface="Arial" panose="020B0604020202020204" pitchFamily="34" charset="0"/>
                <a:cs typeface="Arial" panose="020B0604020202020204" pitchFamily="34" charset="0"/>
              </a:rPr>
              <a:t>filter </a:t>
            </a:r>
            <a:r>
              <a:rPr lang="en-US" altLang="en-US" sz="1000" dirty="0">
                <a:latin typeface="Arial" panose="020B0604020202020204" pitchFamily="34" charset="0"/>
                <a:cs typeface="Arial" panose="020B0604020202020204" pitchFamily="34" charset="0"/>
              </a:rPr>
              <a:t>overload/tripping and the HVDC tie shut down.</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pPr>
            <a:endParaRPr lang="en-US" altLang="en-US" sz="16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684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457200" y="304800"/>
            <a:ext cx="83820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Emergence of Power Quality Concerns</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838200" y="1371600"/>
            <a:ext cx="7772400" cy="6019800"/>
          </a:xfrm>
        </p:spPr>
        <p:txBody>
          <a:bodyPr>
            <a:noAutofit/>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Harmonic Issues</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r>
              <a:rPr lang="en-US" altLang="en-US" sz="1100" dirty="0">
                <a:latin typeface="Arial" panose="020B0604020202020204" pitchFamily="34" charset="0"/>
                <a:cs typeface="Arial" panose="020B0604020202020204" pitchFamily="34" charset="0"/>
              </a:rPr>
              <a:t>Elevated 5th harmonic currents have been observed in the filter banks under the same conditions that result in high bus </a:t>
            </a:r>
            <a:r>
              <a:rPr lang="en-US" altLang="en-US" sz="1100" dirty="0" smtClean="0">
                <a:latin typeface="Arial" panose="020B0604020202020204" pitchFamily="34" charset="0"/>
                <a:cs typeface="Arial" panose="020B0604020202020204" pitchFamily="34" charset="0"/>
              </a:rPr>
              <a:t>voltage.</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The </a:t>
            </a:r>
            <a:r>
              <a:rPr lang="en-US" altLang="en-US" sz="1100" dirty="0">
                <a:latin typeface="Arial" panose="020B0604020202020204" pitchFamily="34" charset="0"/>
                <a:cs typeface="Arial" panose="020B0604020202020204" pitchFamily="34" charset="0"/>
              </a:rPr>
              <a:t>issues appear to be magnified at higher voltage levels when one or more transmission lines, or generating units, are out of service and the AC system is weakened. The additional harmonic current added to the fundamental current can exceed the trip set point on the filter overcurrent relays</a:t>
            </a:r>
            <a:r>
              <a:rPr lang="en-US" altLang="en-US" sz="1100" dirty="0" smtClean="0">
                <a:latin typeface="Arial" panose="020B0604020202020204" pitchFamily="34" charset="0"/>
                <a:cs typeface="Arial" panose="020B0604020202020204" pitchFamily="34" charset="0"/>
              </a:rPr>
              <a:t>.</a:t>
            </a: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r>
              <a:rPr lang="en-US" altLang="en-US" sz="1100" dirty="0">
                <a:latin typeface="Arial" panose="020B0604020202020204" pitchFamily="34" charset="0"/>
                <a:cs typeface="Arial" panose="020B0604020202020204" pitchFamily="34" charset="0"/>
              </a:rPr>
              <a:t>To mitigate the </a:t>
            </a:r>
            <a:r>
              <a:rPr lang="en-US" altLang="en-US" sz="1100" dirty="0" smtClean="0">
                <a:latin typeface="Arial" panose="020B0604020202020204" pitchFamily="34" charset="0"/>
                <a:cs typeface="Arial" panose="020B0604020202020204" pitchFamily="34" charset="0"/>
              </a:rPr>
              <a:t>problems</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r>
              <a:rPr lang="en-US" altLang="en-US" sz="1000" dirty="0" smtClean="0">
                <a:latin typeface="Arial" panose="020B0604020202020204" pitchFamily="34" charset="0"/>
                <a:cs typeface="Arial" panose="020B0604020202020204" pitchFamily="34" charset="0"/>
              </a:rPr>
              <a:t>alarms </a:t>
            </a:r>
            <a:r>
              <a:rPr lang="en-US" altLang="en-US" sz="1000" dirty="0">
                <a:latin typeface="Arial" panose="020B0604020202020204" pitchFamily="34" charset="0"/>
                <a:cs typeface="Arial" panose="020B0604020202020204" pitchFamily="34" charset="0"/>
              </a:rPr>
              <a:t>were installed to alert the dispatchers when the HVDC tie goes into “Voltage Limit </a:t>
            </a:r>
            <a:r>
              <a:rPr lang="en-US" altLang="en-US" sz="1000" dirty="0" smtClean="0">
                <a:latin typeface="Arial" panose="020B0604020202020204" pitchFamily="34" charset="0"/>
                <a:cs typeface="Arial" panose="020B0604020202020204" pitchFamily="34" charset="0"/>
              </a:rPr>
              <a:t>Control”. </a:t>
            </a:r>
          </a:p>
          <a:p>
            <a:pPr lvl="3">
              <a:lnSpc>
                <a:spcPct val="80000"/>
              </a:lnSpc>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r>
              <a:rPr lang="en-US" altLang="en-US" sz="1000" dirty="0" smtClean="0">
                <a:latin typeface="Arial" panose="020B0604020202020204" pitchFamily="34" charset="0"/>
                <a:cs typeface="Arial" panose="020B0604020202020204" pitchFamily="34" charset="0"/>
              </a:rPr>
              <a:t>The </a:t>
            </a:r>
            <a:r>
              <a:rPr lang="en-US" altLang="en-US" sz="1000" dirty="0">
                <a:latin typeface="Arial" panose="020B0604020202020204" pitchFamily="34" charset="0"/>
                <a:cs typeface="Arial" panose="020B0604020202020204" pitchFamily="34" charset="0"/>
              </a:rPr>
              <a:t>switching point of the second filter bank was raised to help keep the bus voltage from rising by forcing the VAR exchange with the transmission system to be more inductive. </a:t>
            </a:r>
            <a:endParaRPr lang="en-US" altLang="en-US" sz="1000" dirty="0" smtClean="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a:p>
            <a:pPr lvl="3">
              <a:lnSpc>
                <a:spcPct val="80000"/>
              </a:lnSpc>
              <a:buFont typeface="Arial" panose="020B0604020202020204" pitchFamily="34" charset="0"/>
              <a:buChar char="•"/>
            </a:pPr>
            <a:r>
              <a:rPr lang="en-US" altLang="en-US" sz="1000" dirty="0" smtClean="0">
                <a:latin typeface="Arial" panose="020B0604020202020204" pitchFamily="34" charset="0"/>
                <a:cs typeface="Arial" panose="020B0604020202020204" pitchFamily="34" charset="0"/>
              </a:rPr>
              <a:t>AEP </a:t>
            </a:r>
            <a:r>
              <a:rPr lang="en-US" altLang="en-US" sz="1000" dirty="0">
                <a:latin typeface="Arial" panose="020B0604020202020204" pitchFamily="34" charset="0"/>
                <a:cs typeface="Arial" panose="020B0604020202020204" pitchFamily="34" charset="0"/>
              </a:rPr>
              <a:t>initiated an extensive analysis </a:t>
            </a:r>
            <a:r>
              <a:rPr lang="en-US" altLang="en-US" sz="1000" dirty="0" smtClean="0">
                <a:latin typeface="Arial" panose="020B0604020202020204" pitchFamily="34" charset="0"/>
                <a:cs typeface="Arial" panose="020B0604020202020204" pitchFamily="34" charset="0"/>
              </a:rPr>
              <a:t>to address the issues permanently.</a:t>
            </a:r>
            <a:endParaRPr lang="en-US" altLang="en-US" sz="10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pPr>
            <a:endParaRPr lang="en-US" altLang="en-US" sz="16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6607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304800" y="304800"/>
            <a:ext cx="87630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Harmonic Measurement</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838200" y="1295400"/>
            <a:ext cx="7772400" cy="6019800"/>
          </a:xfrm>
        </p:spPr>
        <p:txBody>
          <a:bodyPr>
            <a:noAutofit/>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Harmonic Measurements</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r>
              <a:rPr lang="en-US" altLang="en-US" sz="1100" dirty="0">
                <a:latin typeface="Arial" panose="020B0604020202020204" pitchFamily="34" charset="0"/>
                <a:cs typeface="Arial" panose="020B0604020202020204" pitchFamily="34" charset="0"/>
              </a:rPr>
              <a:t>field harmonic </a:t>
            </a:r>
            <a:r>
              <a:rPr lang="en-US" altLang="en-US" sz="1100" dirty="0" smtClean="0">
                <a:latin typeface="Arial" panose="020B0604020202020204" pitchFamily="34" charset="0"/>
                <a:cs typeface="Arial" panose="020B0604020202020204" pitchFamily="34" charset="0"/>
              </a:rPr>
              <a:t>measurements were </a:t>
            </a:r>
            <a:r>
              <a:rPr lang="en-US" altLang="en-US" sz="1100" dirty="0">
                <a:latin typeface="Arial" panose="020B0604020202020204" pitchFamily="34" charset="0"/>
                <a:cs typeface="Arial" panose="020B0604020202020204" pitchFamily="34" charset="0"/>
              </a:rPr>
              <a:t>done during a span of two years</a:t>
            </a:r>
            <a:r>
              <a:rPr lang="en-US" altLang="en-US" sz="1100" dirty="0" smtClean="0">
                <a:latin typeface="Arial" panose="020B0604020202020204" pitchFamily="34" charset="0"/>
                <a:cs typeface="Arial" panose="020B0604020202020204" pitchFamily="34" charset="0"/>
              </a:rPr>
              <a:t>.</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a:latin typeface="Arial" panose="020B0604020202020204" pitchFamily="34" charset="0"/>
                <a:cs typeface="Arial" panose="020B0604020202020204" pitchFamily="34" charset="0"/>
              </a:rPr>
              <a:t>power quality recording equipment was setup on both terminals of the </a:t>
            </a:r>
            <a:r>
              <a:rPr lang="en-US" altLang="en-US" sz="1100" dirty="0" smtClean="0">
                <a:latin typeface="Arial" panose="020B0604020202020204" pitchFamily="34" charset="0"/>
                <a:cs typeface="Arial" panose="020B0604020202020204" pitchFamily="34" charset="0"/>
              </a:rPr>
              <a:t>tie.</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Recorded </a:t>
            </a:r>
            <a:r>
              <a:rPr lang="en-US" altLang="en-US" sz="1100" dirty="0">
                <a:latin typeface="Arial" panose="020B0604020202020204" pitchFamily="34" charset="0"/>
                <a:cs typeface="Arial" panose="020B0604020202020204" pitchFamily="34" charset="0"/>
              </a:rPr>
              <a:t>data was used to track trends of individual low order harmonics, determine if high levels of distortions can be correlated with switching of local or remote </a:t>
            </a:r>
            <a:r>
              <a:rPr lang="en-US" altLang="en-US" sz="1100" dirty="0" smtClean="0">
                <a:latin typeface="Arial" panose="020B0604020202020204" pitchFamily="34" charset="0"/>
                <a:cs typeface="Arial" panose="020B0604020202020204" pitchFamily="34" charset="0"/>
              </a:rPr>
              <a:t>equipment.</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Correlation </a:t>
            </a:r>
            <a:r>
              <a:rPr lang="en-US" altLang="en-US" sz="1100" dirty="0">
                <a:latin typeface="Arial" panose="020B0604020202020204" pitchFamily="34" charset="0"/>
                <a:cs typeface="Arial" panose="020B0604020202020204" pitchFamily="34" charset="0"/>
              </a:rPr>
              <a:t>of high distortion levels with switching of local or remote equipment posed as a challenging task to the team because of the fact that AEP doesn’t own a majority of the network on both </a:t>
            </a:r>
            <a:r>
              <a:rPr lang="en-US" altLang="en-US" sz="1100" dirty="0" smtClean="0">
                <a:latin typeface="Arial" panose="020B0604020202020204" pitchFamily="34" charset="0"/>
                <a:cs typeface="Arial" panose="020B0604020202020204" pitchFamily="34" charset="0"/>
              </a:rPr>
              <a:t>sides</a:t>
            </a: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pPr>
            <a:endParaRPr lang="en-US" altLang="en-US" sz="16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389001820"/>
              </p:ext>
            </p:extLst>
          </p:nvPr>
        </p:nvGraphicFramePr>
        <p:xfrm>
          <a:off x="2514600" y="3931920"/>
          <a:ext cx="4114800" cy="1097280"/>
        </p:xfrm>
        <a:graphic>
          <a:graphicData uri="http://schemas.openxmlformats.org/drawingml/2006/table">
            <a:tbl>
              <a:tblPr firstRow="1" firstCol="1" bandRow="1"/>
              <a:tblGrid>
                <a:gridCol w="1371600"/>
                <a:gridCol w="1371600"/>
                <a:gridCol w="1371600"/>
              </a:tblGrid>
              <a:tr h="0">
                <a:tc>
                  <a:txBody>
                    <a:bodyPr/>
                    <a:lstStyle/>
                    <a:p>
                      <a:pPr marL="0" marR="0" algn="ctr">
                        <a:spcBef>
                          <a:spcPts val="0"/>
                        </a:spcBef>
                        <a:spcAft>
                          <a:spcPts val="0"/>
                        </a:spcAft>
                      </a:pPr>
                      <a:r>
                        <a:rPr lang="en-US" sz="1200" dirty="0">
                          <a:effectLst/>
                          <a:latin typeface="Times New Roman"/>
                          <a:ea typeface="Times New Roman"/>
                        </a:rPr>
                        <a:t>Harmonic order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ERCOT side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SPP side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Times New Roman"/>
                        </a:rPr>
                        <a:t>3</a:t>
                      </a:r>
                      <a:r>
                        <a:rPr lang="en-US" sz="1200" baseline="30000">
                          <a:effectLst/>
                          <a:latin typeface="Times New Roman"/>
                          <a:ea typeface="Times New Roman"/>
                        </a:rPr>
                        <a:t>rd</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0.37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Times New Roman"/>
                        </a:rPr>
                        <a:t>5</a:t>
                      </a:r>
                      <a:r>
                        <a:rPr lang="en-US" sz="1200" baseline="30000">
                          <a:effectLst/>
                          <a:latin typeface="Times New Roman"/>
                          <a:ea typeface="Times New Roman"/>
                        </a:rPr>
                        <a:t>th</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3.64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2.17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dirty="0">
                          <a:effectLst/>
                          <a:latin typeface="Times New Roman"/>
                          <a:ea typeface="Times New Roman"/>
                        </a:rPr>
                        <a:t>7</a:t>
                      </a:r>
                      <a:r>
                        <a:rPr lang="en-US" sz="1200" baseline="30000" dirty="0">
                          <a:effectLst/>
                          <a:latin typeface="Times New Roman"/>
                          <a:ea typeface="Times New Roman"/>
                        </a:rPr>
                        <a:t>th</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0.53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Times New Roman"/>
                        </a:rPr>
                        <a:t>9</a:t>
                      </a:r>
                      <a:r>
                        <a:rPr lang="en-US" sz="1200" baseline="30000">
                          <a:effectLst/>
                          <a:latin typeface="Times New Roman"/>
                          <a:ea typeface="Times New Roman"/>
                        </a:rPr>
                        <a:t>th</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effectLst/>
                          <a:latin typeface="Times New Roman"/>
                          <a:ea typeface="Times New Roman"/>
                        </a:rPr>
                        <a:t>11</a:t>
                      </a:r>
                      <a:r>
                        <a:rPr lang="en-US" sz="1200" baseline="30000">
                          <a:effectLst/>
                          <a:latin typeface="Times New Roman"/>
                          <a:ea typeface="Times New Roman"/>
                        </a:rPr>
                        <a:t>th</a:t>
                      </a:r>
                      <a:r>
                        <a:rPr lang="en-US" sz="1200">
                          <a:effectLst/>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0.44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667000" y="3733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Applied Low Order Harmonic Distortion Levels</a:t>
            </a:r>
            <a:endParaRPr kumimoji="0" lang="en-US" alt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89077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304800" y="304800"/>
            <a:ext cx="87630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Analysis and Studies</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05827" name="Rectangle 3"/>
          <p:cNvSpPr>
            <a:spLocks noGrp="1" noChangeArrowheads="1"/>
          </p:cNvSpPr>
          <p:nvPr>
            <p:ph type="body" idx="1"/>
          </p:nvPr>
        </p:nvSpPr>
        <p:spPr>
          <a:xfrm>
            <a:off x="838200" y="1295400"/>
            <a:ext cx="7772400" cy="6019800"/>
          </a:xfrm>
        </p:spPr>
        <p:txBody>
          <a:bodyPr>
            <a:noAutofit/>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Analysis and Performance Criteria</a:t>
            </a: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Due </a:t>
            </a:r>
            <a:r>
              <a:rPr lang="en-US" altLang="en-US" sz="1100" dirty="0">
                <a:latin typeface="Arial" panose="020B0604020202020204" pitchFamily="34" charset="0"/>
                <a:cs typeface="Arial" panose="020B0604020202020204" pitchFamily="34" charset="0"/>
              </a:rPr>
              <a:t>to the proprietary nature of the generator model data in the vicinity of the HVDC tie, the system characteristics on both sides of the HVDC terminals were used in a form of harmonic impedance </a:t>
            </a:r>
            <a:r>
              <a:rPr lang="en-US" altLang="en-US" sz="1100" dirty="0" smtClean="0">
                <a:latin typeface="Arial" panose="020B0604020202020204" pitchFamily="34" charset="0"/>
                <a:cs typeface="Arial" panose="020B0604020202020204" pitchFamily="34" charset="0"/>
              </a:rPr>
              <a:t>as </a:t>
            </a:r>
            <a:r>
              <a:rPr lang="en-US" altLang="en-US" sz="1100" dirty="0">
                <a:latin typeface="Arial" panose="020B0604020202020204" pitchFamily="34" charset="0"/>
                <a:cs typeface="Arial" panose="020B0604020202020204" pitchFamily="34" charset="0"/>
              </a:rPr>
              <a:t>a function of frequency for various system </a:t>
            </a:r>
            <a:r>
              <a:rPr lang="en-US" altLang="en-US" sz="1100" dirty="0" smtClean="0">
                <a:latin typeface="Arial" panose="020B0604020202020204" pitchFamily="34" charset="0"/>
                <a:cs typeface="Arial" panose="020B0604020202020204" pitchFamily="34" charset="0"/>
              </a:rPr>
              <a:t>topologies.</a:t>
            </a: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Extensive </a:t>
            </a:r>
            <a:r>
              <a:rPr lang="en-US" altLang="en-US" sz="1100" dirty="0">
                <a:latin typeface="Arial" panose="020B0604020202020204" pitchFamily="34" charset="0"/>
                <a:cs typeface="Arial" panose="020B0604020202020204" pitchFamily="34" charset="0"/>
              </a:rPr>
              <a:t>PSCAD simulation was setup to calculate the network impedance as seen from the HVDC terminals, in which critical equipment was identified and placed in a </a:t>
            </a:r>
            <a:r>
              <a:rPr lang="en-US" altLang="en-US" sz="1100" dirty="0" smtClean="0">
                <a:latin typeface="Arial" panose="020B0604020202020204" pitchFamily="34" charset="0"/>
                <a:cs typeface="Arial" panose="020B0604020202020204" pitchFamily="34" charset="0"/>
              </a:rPr>
              <a:t>list.</a:t>
            </a: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r>
              <a:rPr lang="en-US" altLang="en-US" sz="1100" dirty="0" smtClean="0">
                <a:latin typeface="Arial" panose="020B0604020202020204" pitchFamily="34" charset="0"/>
                <a:cs typeface="Arial" panose="020B0604020202020204" pitchFamily="34" charset="0"/>
              </a:rPr>
              <a:t>A </a:t>
            </a:r>
            <a:r>
              <a:rPr lang="en-US" altLang="en-US" sz="1100" dirty="0">
                <a:latin typeface="Arial" panose="020B0604020202020204" pitchFamily="34" charset="0"/>
                <a:cs typeface="Arial" panose="020B0604020202020204" pitchFamily="34" charset="0"/>
              </a:rPr>
              <a:t>custom PSCAD component was created to cycle through the list and arrange all of the possible combinations for the network topology as shown in Figure </a:t>
            </a:r>
            <a:r>
              <a:rPr lang="en-US" altLang="en-US" sz="1100" dirty="0" smtClean="0">
                <a:latin typeface="Arial" panose="020B0604020202020204" pitchFamily="34" charset="0"/>
                <a:cs typeface="Arial" panose="020B0604020202020204" pitchFamily="34" charset="0"/>
              </a:rPr>
              <a:t>below.</a:t>
            </a:r>
            <a:endParaRPr lang="en-US" altLang="en-US" sz="1400" dirty="0">
              <a:latin typeface="Arial" panose="020B0604020202020204" pitchFamily="34" charset="0"/>
              <a:cs typeface="Arial" panose="020B0604020202020204" pitchFamily="34" charset="0"/>
            </a:endParaRPr>
          </a:p>
          <a:p>
            <a:pPr lvl="1">
              <a:lnSpc>
                <a:spcPct val="80000"/>
              </a:lnSpc>
            </a:pPr>
            <a:endParaRPr lang="en-US" altLang="en-US" sz="16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665538"/>
            <a:ext cx="4851400"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378450"/>
            <a:ext cx="5756275" cy="18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87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7" name="Rectangle 3"/>
          <p:cNvSpPr>
            <a:spLocks noGrp="1" noChangeArrowheads="1"/>
          </p:cNvSpPr>
          <p:nvPr>
            <p:ph type="body" idx="1"/>
          </p:nvPr>
        </p:nvSpPr>
        <p:spPr>
          <a:xfrm>
            <a:off x="838200" y="1295400"/>
            <a:ext cx="7772400" cy="6019800"/>
          </a:xfrm>
        </p:spPr>
        <p:txBody>
          <a:bodyPr>
            <a:noAutofit/>
          </a:bodyPr>
          <a:lstStyle/>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IEEE 519</a:t>
            </a: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smtClean="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Meeting of the harmonic distortion limits specified in IEEE Standard </a:t>
            </a:r>
            <a:r>
              <a:rPr lang="en-US" altLang="en-US" sz="1400" dirty="0" smtClean="0">
                <a:latin typeface="Arial" panose="020B0604020202020204" pitchFamily="34" charset="0"/>
                <a:cs typeface="Arial" panose="020B0604020202020204" pitchFamily="34" charset="0"/>
              </a:rPr>
              <a:t>519 was challenging</a:t>
            </a:r>
          </a:p>
          <a:p>
            <a:pPr lvl="2">
              <a:lnSpc>
                <a:spcPct val="80000"/>
              </a:lnSpc>
            </a:pPr>
            <a:r>
              <a:rPr lang="en-US" altLang="en-US" sz="1000" dirty="0" smtClean="0">
                <a:latin typeface="Arial" panose="020B0604020202020204" pitchFamily="34" charset="0"/>
                <a:cs typeface="Arial" panose="020B0604020202020204" pitchFamily="34" charset="0"/>
              </a:rPr>
              <a:t>It was decided  </a:t>
            </a:r>
            <a:r>
              <a:rPr lang="en-US" altLang="en-US" sz="1000" dirty="0">
                <a:latin typeface="Arial" panose="020B0604020202020204" pitchFamily="34" charset="0"/>
                <a:cs typeface="Arial" panose="020B0604020202020204" pitchFamily="34" charset="0"/>
              </a:rPr>
              <a:t>to rate the internal components of the low order filter to withstand higher levels of distortion and mandate performance compliance to the limits specified in IEEE 519 only to the characteristic harmonics and make sure that any combination of the </a:t>
            </a:r>
            <a:r>
              <a:rPr lang="en-US" altLang="en-US" sz="1000" dirty="0" smtClean="0">
                <a:latin typeface="Arial" panose="020B0604020202020204" pitchFamily="34" charset="0"/>
                <a:cs typeface="Arial" panose="020B0604020202020204" pitchFamily="34" charset="0"/>
              </a:rPr>
              <a:t>shunt </a:t>
            </a:r>
            <a:r>
              <a:rPr lang="en-US" altLang="en-US" sz="1000" dirty="0">
                <a:latin typeface="Arial" panose="020B0604020202020204" pitchFamily="34" charset="0"/>
                <a:cs typeface="Arial" panose="020B0604020202020204" pitchFamily="34" charset="0"/>
              </a:rPr>
              <a:t>branches connected to either side of the HVDC terminal can reliably </a:t>
            </a:r>
            <a:r>
              <a:rPr lang="en-US" altLang="en-US" sz="1000" dirty="0" smtClean="0">
                <a:latin typeface="Arial" panose="020B0604020202020204" pitchFamily="34" charset="0"/>
                <a:cs typeface="Arial" panose="020B0604020202020204" pitchFamily="34" charset="0"/>
              </a:rPr>
              <a:t>operate</a:t>
            </a:r>
            <a:endParaRPr lang="en-US" altLang="en-US" sz="1400" dirty="0" smtClean="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2">
              <a:lnSpc>
                <a:spcPct val="80000"/>
              </a:lnSpc>
            </a:pPr>
            <a:endParaRPr lang="en-US" altLang="en-US" sz="1100" dirty="0" smtClean="0">
              <a:latin typeface="Arial" panose="020B0604020202020204" pitchFamily="34" charset="0"/>
              <a:cs typeface="Arial" panose="020B0604020202020204" pitchFamily="34" charset="0"/>
            </a:endParaRPr>
          </a:p>
          <a:p>
            <a:pPr lvl="2">
              <a:lnSpc>
                <a:spcPct val="80000"/>
              </a:lnSpc>
            </a:pPr>
            <a:endParaRPr lang="en-US" altLang="en-US" sz="1100" dirty="0">
              <a:latin typeface="Arial" panose="020B0604020202020204" pitchFamily="34" charset="0"/>
              <a:cs typeface="Arial" panose="020B0604020202020204" pitchFamily="34" charset="0"/>
            </a:endParaRPr>
          </a:p>
          <a:p>
            <a:pPr lvl="1">
              <a:lnSpc>
                <a:spcPct val="80000"/>
              </a:lnSpc>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lvl="2">
              <a:lnSpc>
                <a:spcPct val="80000"/>
              </a:lnSpc>
            </a:pPr>
            <a:endParaRPr lang="en-US" altLang="en-US" sz="1200" dirty="0">
              <a:latin typeface="Arial" panose="020B0604020202020204" pitchFamily="34" charset="0"/>
              <a:cs typeface="Arial" panose="020B0604020202020204" pitchFamily="34" charset="0"/>
            </a:endParaRPr>
          </a:p>
          <a:p>
            <a:pPr lvl="2">
              <a:lnSpc>
                <a:spcPct val="80000"/>
              </a:lnSpc>
            </a:pPr>
            <a:endParaRPr lang="en-US" altLang="en-US" sz="1200" dirty="0" smtClean="0">
              <a:latin typeface="Arial" panose="020B0604020202020204" pitchFamily="34" charset="0"/>
              <a:cs typeface="Arial" panose="020B0604020202020204" pitchFamily="34" charset="0"/>
            </a:endParaRPr>
          </a:p>
          <a:p>
            <a:pPr marL="914400" lvl="2" indent="0">
              <a:lnSpc>
                <a:spcPct val="80000"/>
              </a:lnSpc>
              <a:buNone/>
            </a:pPr>
            <a:endParaRPr lang="en-US" altLang="en-US" sz="1200" dirty="0" smtClean="0">
              <a:latin typeface="Arial" panose="020B0604020202020204" pitchFamily="34" charset="0"/>
              <a:cs typeface="Arial" panose="020B0604020202020204" pitchFamily="34" charset="0"/>
            </a:endParaRPr>
          </a:p>
          <a:p>
            <a:pPr marL="2743200" lvl="6" indent="0">
              <a:lnSpc>
                <a:spcPct val="80000"/>
              </a:lnSpc>
              <a:buNone/>
            </a:pPr>
            <a:r>
              <a:rPr lang="en-US" altLang="en-US" sz="800" dirty="0" smtClean="0">
                <a:latin typeface="Arial" panose="020B0604020202020204" pitchFamily="34" charset="0"/>
                <a:cs typeface="Arial" panose="020B0604020202020204" pitchFamily="34" charset="0"/>
              </a:rPr>
              <a:t>                 </a:t>
            </a:r>
            <a:endParaRPr lang="en-US" altLang="en-US" sz="1200" dirty="0">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3863" y="1828800"/>
            <a:ext cx="5756275" cy="2395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826" name="Rectangle 2"/>
          <p:cNvSpPr>
            <a:spLocks noGrp="1" noChangeArrowheads="1"/>
          </p:cNvSpPr>
          <p:nvPr>
            <p:ph type="title"/>
          </p:nvPr>
        </p:nvSpPr>
        <p:spPr>
          <a:xfrm>
            <a:off x="304800" y="304800"/>
            <a:ext cx="8763000" cy="533400"/>
          </a:xfrm>
        </p:spPr>
        <p:txBody>
          <a:bodyPr/>
          <a:lstStyle/>
          <a:p>
            <a:r>
              <a:rPr lang="en-US" altLang="en-US" sz="3400" dirty="0" smtClean="0">
                <a:solidFill>
                  <a:schemeClr val="tx2"/>
                </a:solidFill>
                <a:latin typeface="Arial" panose="020B0604020202020204" pitchFamily="34" charset="0"/>
                <a:cs typeface="Arial" panose="020B0604020202020204" pitchFamily="34" charset="0"/>
              </a:rPr>
              <a:t>Performance and Criteria</a:t>
            </a:r>
            <a:endParaRPr lang="en-US" altLang="en-US" sz="3400" dirty="0">
              <a:solidFill>
                <a:schemeClr val="tx2"/>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cxnSp>
        <p:nvCxnSpPr>
          <p:cNvPr id="5" name="Straight Connector 4"/>
          <p:cNvCxnSpPr/>
          <p:nvPr/>
        </p:nvCxnSpPr>
        <p:spPr>
          <a:xfrm>
            <a:off x="838200" y="914400"/>
            <a:ext cx="7467600" cy="0"/>
          </a:xfrm>
          <a:prstGeom prst="line">
            <a:avLst/>
          </a:prstGeom>
          <a:ln w="41275">
            <a:solidFill>
              <a:schemeClr val="accent1">
                <a:shade val="95000"/>
                <a:satMod val="105000"/>
              </a:schemeClr>
            </a:solidFill>
            <a:bevel/>
          </a:ln>
          <a:effectLst>
            <a:glow>
              <a:schemeClr val="accent1"/>
            </a:glow>
            <a:reflection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pic>
        <p:nvPicPr>
          <p:cNvPr id="6" name="Picture 1" descr="horiz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943600"/>
            <a:ext cx="1905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9660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1147</TotalTime>
  <Words>1524</Words>
  <Application>Microsoft Office PowerPoint</Application>
  <PresentationFormat>On-screen Show (4:3)</PresentationFormat>
  <Paragraphs>368</Paragraphs>
  <Slides>13</Slides>
  <Notes>12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Harmonic Issues of AEP Welsh HVDC System   Bob Malek Kiril Andov Richard Gutman Ben Mehraban  10/12/2015  </vt:lpstr>
      <vt:lpstr>Power Quality Challenges in Transmission Grid</vt:lpstr>
      <vt:lpstr>Welsh HVDC System</vt:lpstr>
      <vt:lpstr>Operation Issues</vt:lpstr>
      <vt:lpstr>Emergence of Power Quality Concerns</vt:lpstr>
      <vt:lpstr>Emergence of Power Quality Concerns</vt:lpstr>
      <vt:lpstr>Harmonic Measurement</vt:lpstr>
      <vt:lpstr>Analysis and Studies</vt:lpstr>
      <vt:lpstr>Performance and Criteria</vt:lpstr>
      <vt:lpstr>Design of the low order filter</vt:lpstr>
      <vt:lpstr>Design of the low order filter</vt:lpstr>
      <vt:lpstr>Design of the low order filter</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Welsh HVDC Project Pre-Bid Meeting January 31, 2014 Welsh Converter Station, Pittsburg, Texas</dc:title>
  <dc:creator>Bob Malek</dc:creator>
  <cp:lastModifiedBy>AEP</cp:lastModifiedBy>
  <cp:revision>98</cp:revision>
  <cp:lastPrinted>2014-01-27T19:58:18Z</cp:lastPrinted>
  <dcterms:created xsi:type="dcterms:W3CDTF">2006-08-16T00:00:00Z</dcterms:created>
  <dcterms:modified xsi:type="dcterms:W3CDTF">2015-10-07T18:27:50Z</dcterms:modified>
</cp:coreProperties>
</file>