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4" r:id="rId6"/>
    <p:sldId id="270" r:id="rId7"/>
    <p:sldId id="265" r:id="rId8"/>
    <p:sldId id="288" r:id="rId9"/>
    <p:sldId id="290" r:id="rId10"/>
    <p:sldId id="278" r:id="rId11"/>
    <p:sldId id="284" r:id="rId12"/>
    <p:sldId id="283" r:id="rId13"/>
    <p:sldId id="286" r:id="rId14"/>
    <p:sldId id="307" r:id="rId15"/>
    <p:sldId id="298" r:id="rId16"/>
    <p:sldId id="299" r:id="rId17"/>
    <p:sldId id="300" r:id="rId18"/>
    <p:sldId id="301" r:id="rId19"/>
    <p:sldId id="302" r:id="rId20"/>
    <p:sldId id="305" r:id="rId21"/>
    <p:sldId id="303" r:id="rId22"/>
    <p:sldId id="304" r:id="rId23"/>
    <p:sldId id="289" r:id="rId24"/>
  </p:sldIdLst>
  <p:sldSz cx="9144000" cy="6858000" type="screen4x3"/>
  <p:notesSz cx="6989763" cy="927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F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94673" autoAdjust="0"/>
  </p:normalViewPr>
  <p:slideViewPr>
    <p:cSldViewPr snapToGrid="0" snapToObjects="1">
      <p:cViewPr varScale="1">
        <p:scale>
          <a:sx n="66" d="100"/>
          <a:sy n="66" d="100"/>
        </p:scale>
        <p:origin x="-1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726" y="-101"/>
      </p:cViewPr>
      <p:guideLst>
        <p:guide orient="horz" pos="2922"/>
        <p:guide pos="220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474F29D5-2C51-41DE-9B70-B5CEDA5118E6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7E5C3031-E04F-4B20-A63D-BB036CF5B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6898DFE5-51D4-4D2A-98F3-638C1EE560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88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6170F7B2-0D2D-41AC-92DE-39064004BC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F7B2-0D2D-41AC-92DE-39064004BC5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690"/>
            <a:ext cx="8009922" cy="1470025"/>
          </a:xfr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582563"/>
            <a:ext cx="8009922" cy="652164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399"/>
            <a:ext cx="6424798" cy="846623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2380536"/>
            <a:ext cx="5156871" cy="3435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872949" y="2834805"/>
            <a:ext cx="2579688" cy="1870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93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3916" y="5438647"/>
            <a:ext cx="6506535" cy="8048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description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67453" y="415882"/>
            <a:ext cx="6512999" cy="4884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9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548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Transition Subhead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5024-839C-5E40-83F9-F7D41F650EB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6636-51EB-A743-8F1B-3238A27F8D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36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5649"/>
            <a:ext cx="8229600" cy="127979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Content 1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58210"/>
            <a:ext cx="8229600" cy="632476"/>
          </a:xfrm>
        </p:spPr>
        <p:txBody>
          <a:bodyPr>
            <a:normAutofit/>
          </a:bodyPr>
          <a:lstStyle>
            <a:lvl1pPr marL="0" indent="0" algn="l">
              <a:buNone/>
              <a:defRPr sz="2600" b="1" baseline="0">
                <a:solidFill>
                  <a:srgbClr val="F34F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Content subhead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2589212"/>
            <a:ext cx="8229600" cy="3767137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</a:p>
          <a:p>
            <a:pPr lvl="0"/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12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5649"/>
            <a:ext cx="8229600" cy="127979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Content 1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D74-BC04-A242-A964-15EF34A4D17B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730213"/>
            <a:ext cx="8229600" cy="3819843"/>
          </a:xfrm>
        </p:spPr>
        <p:txBody>
          <a:bodyPr/>
          <a:lstStyle>
            <a:lvl1pPr marL="0" indent="0">
              <a:buFontTx/>
              <a:buNone/>
              <a:defRPr sz="2600"/>
            </a:lvl1pPr>
            <a:lvl2pPr marL="457200" indent="-285750">
              <a:buSzPct val="70000"/>
              <a:buFont typeface="Arial"/>
              <a:buChar char="•"/>
              <a:defRPr sz="2600">
                <a:solidFill>
                  <a:schemeClr val="tx1"/>
                </a:solidFill>
              </a:defRPr>
            </a:lvl2pPr>
            <a:lvl3pPr marL="731520" indent="-228600">
              <a:buSzPct val="80000"/>
              <a:buFont typeface="Lucida Grande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3444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002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6401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5649"/>
            <a:ext cx="8229600" cy="127979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Content 1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477237" y="1696870"/>
            <a:ext cx="4666763" cy="31444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30213"/>
            <a:ext cx="3872918" cy="4520243"/>
          </a:xfrm>
        </p:spPr>
        <p:txBody>
          <a:bodyPr/>
          <a:lstStyle>
            <a:lvl1pPr marL="0" indent="0">
              <a:buFontTx/>
              <a:buNone/>
              <a:defRPr sz="2600"/>
            </a:lvl1pPr>
            <a:lvl2pPr marL="457200" indent="-285750">
              <a:buSzPct val="70000"/>
              <a:buFont typeface="Arial"/>
              <a:buChar char="•"/>
              <a:defRPr sz="2600">
                <a:solidFill>
                  <a:schemeClr val="tx1"/>
                </a:solidFill>
              </a:defRPr>
            </a:lvl2pPr>
            <a:lvl3pPr marL="731520" indent="-228600">
              <a:buSzPct val="80000"/>
              <a:buFont typeface="Lucida Grande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3444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002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565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54" y="5453815"/>
            <a:ext cx="6512998" cy="777822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Photo description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453" y="415882"/>
            <a:ext cx="6512999" cy="4884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86800" y="6546663"/>
            <a:ext cx="457199" cy="31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705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69794"/>
            <a:ext cx="8229600" cy="1334877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Content 2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56232"/>
            <a:ext cx="8229600" cy="652163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Content subhead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2589212"/>
            <a:ext cx="8229600" cy="3767137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</a:p>
          <a:p>
            <a:pPr lvl="0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F5202E-149D-7A41-89C1-7464C76E3BE6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948E1C-EBDC-5F48-B53B-24A2A62BC7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679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69794"/>
            <a:ext cx="8229600" cy="1334877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Content 2 title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856232"/>
            <a:ext cx="8229600" cy="4454228"/>
          </a:xfrm>
        </p:spPr>
        <p:txBody>
          <a:bodyPr/>
          <a:lstStyle>
            <a:lvl1pPr marL="0" indent="0">
              <a:buFontTx/>
              <a:buNone/>
              <a:defRPr sz="2600"/>
            </a:lvl1pPr>
            <a:lvl2pPr marL="457200" indent="-285750">
              <a:buSzPct val="70000"/>
              <a:buFont typeface="Arial"/>
              <a:buChar char="•"/>
              <a:defRPr sz="2600">
                <a:solidFill>
                  <a:schemeClr val="tx1"/>
                </a:solidFill>
              </a:defRPr>
            </a:lvl2pPr>
            <a:lvl3pPr marL="731520" indent="-228600">
              <a:buSzPct val="80000"/>
              <a:buFont typeface="Lucida Grande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3444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002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41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69794"/>
            <a:ext cx="8229600" cy="1334877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Content 2 title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477237" y="1604975"/>
            <a:ext cx="4666763" cy="31444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537255"/>
            <a:ext cx="457199" cy="329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200" y="1856231"/>
            <a:ext cx="3933889" cy="4544235"/>
          </a:xfrm>
        </p:spPr>
        <p:txBody>
          <a:bodyPr/>
          <a:lstStyle>
            <a:lvl1pPr marL="0" indent="0">
              <a:buFontTx/>
              <a:buNone/>
              <a:defRPr sz="2600"/>
            </a:lvl1pPr>
            <a:lvl2pPr marL="457200" indent="-285750">
              <a:buSzPct val="70000"/>
              <a:buFont typeface="Arial"/>
              <a:buChar char="•"/>
              <a:defRPr sz="2600">
                <a:solidFill>
                  <a:schemeClr val="tx1"/>
                </a:solidFill>
              </a:defRPr>
            </a:lvl2pPr>
            <a:lvl3pPr marL="731520" indent="-228600">
              <a:buSzPct val="80000"/>
              <a:buFont typeface="Lucida Grande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3444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002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9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eng2_cov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514"/>
            <a:ext cx="8229600" cy="126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828"/>
            <a:ext cx="8229600" cy="751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Main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66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1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5024-839C-5E40-83F9-F7D41F650EB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6636-51EB-A743-8F1B-3238A27F8D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powereng2_transi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6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ED74-BC04-A242-A964-15EF34A4D17B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7EFE-6A53-E040-9BBB-78A7B4BA8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55448"/>
            <a:ext cx="868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47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688" r:id="rId3"/>
    <p:sldLayoutId id="214748369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202E-149D-7A41-89C1-7464C76E3BE6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8E1C-EBDC-5F48-B53B-24A2A62BC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3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2" r:id="rId3"/>
    <p:sldLayoutId id="214748370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1797" y="6089057"/>
            <a:ext cx="1639824" cy="49377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57200" y="19690"/>
            <a:ext cx="669459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 Implementing </a:t>
            </a:r>
            <a:br>
              <a:rPr lang="en-US" dirty="0" smtClean="0"/>
            </a:br>
            <a:r>
              <a:rPr lang="en-US" dirty="0" smtClean="0"/>
              <a:t>an IEC 61850-based Microgrid </a:t>
            </a:r>
            <a:br>
              <a:rPr lang="en-US" dirty="0" smtClean="0"/>
            </a:br>
            <a:r>
              <a:rPr lang="en-US" dirty="0" smtClean="0"/>
              <a:t>Power-Management System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Presented by: Jared Mraz, P.E.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51796" y="0"/>
            <a:ext cx="1992203" cy="411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1796" y="42342"/>
            <a:ext cx="199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October 12, 2015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Placeholder 10" descr="Salt_Lake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801" r="2801"/>
          <a:stretch>
            <a:fillRect/>
          </a:stretch>
        </p:blipFill>
        <p:spPr/>
      </p:pic>
      <p:pic>
        <p:nvPicPr>
          <p:cNvPr id="12" name="Picture Placeholder 11" descr="Tesoro LPS FAT_small.JPG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3747" b="13747"/>
          <a:stretch>
            <a:fillRect/>
          </a:stretch>
        </p:blipFill>
        <p:spPr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5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Contingency-based Scheme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60424" y="1730213"/>
            <a:ext cx="4126375" cy="38198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Pre-selected feeder tripped by controller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92" y="1730212"/>
            <a:ext cx="3855960" cy="46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2906" y="5550056"/>
            <a:ext cx="555585" cy="83169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Bench Test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RTDS testing selected due to complexity and criticality of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Allowed for thorough closed-loop testing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Allowed scheme controllers and IEDs to be interfaced with test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Site Acceptance Test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Communications checks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Limited set of </a:t>
            </a:r>
            <a:r>
              <a:rPr lang="en-US" dirty="0" smtClean="0"/>
              <a:t>functional </a:t>
            </a:r>
            <a:r>
              <a:rPr lang="en-US" dirty="0" smtClean="0"/>
              <a:t>tests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Islanding events during plant outage with simulated load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 – Accurately Characterize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Generator dynamic model validation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System modeled in phasor domain software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Determined performance requirements for power management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Limit assumptions about system parameters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confidence in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 – Thoroughly Test System Operating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Accurately model plant and nearby utility </a:t>
            </a:r>
            <a:r>
              <a:rPr lang="en-US" sz="2400" dirty="0" smtClean="0"/>
              <a:t>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Examine normal and contingency </a:t>
            </a:r>
            <a:r>
              <a:rPr lang="en-US" sz="2400" dirty="0" smtClean="0"/>
              <a:t>cases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Existing and future loading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Variety of initiating conditions for islanding </a:t>
            </a:r>
            <a:r>
              <a:rPr lang="en-US" sz="2400" dirty="0" smtClean="0"/>
              <a:t>events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Determine </a:t>
            </a:r>
            <a:r>
              <a:rPr lang="en-US" sz="2400" dirty="0" smtClean="0"/>
              <a:t>controlling </a:t>
            </a:r>
            <a:r>
              <a:rPr lang="en-US" sz="2400" dirty="0" smtClean="0"/>
              <a:t>cases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Scheme performance for all cases verified with RTDS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Focus on controlling cases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 – Include at Least One of Each Device Type in the Bench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307305" y="1730213"/>
            <a:ext cx="4596063" cy="464080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Actual relays and controllers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Contingency and load breaker relays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Problem with GOOSE analog values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Required re-design of frequency-based triggers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Problem may not have been identified using traditional bench test method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92" y="1706149"/>
            <a:ext cx="3882534" cy="46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 – Test System Failure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Verify scheme operation during failure modes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Unintended operations not tolerated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Failure modes considered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Communications failure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Settings changes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Loss of IED 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Failure mode testing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Security issue identified in controllers during re-establishment of communications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52A status issue uncovered during DC power failures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5 – Identify FAT and Commissioning Test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Factory Acceptance Test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Realistic testing in consequence-free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 impacted by operational restrictions or outage duration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Response of entire system viewed by design team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Test power management system for all foreseeable contingencies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Verify logic of controller and each unique IED type in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Minimize exposure to field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5 – Identify FAT and Commissioning Test Boundaries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Site Acceptance Test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testing succinct to limit outage duration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Live islanding tests not practical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Focus on items not verified in lab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Communications checks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I/O, controls, and alarm verifications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6 – Carefully Preserve System Test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730213"/>
            <a:ext cx="5678905" cy="463449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Bench Test Setup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RSCAD Model, Photos of Setup, Wiring Diagrams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Allows test environment to be recreated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Bench Test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COMTRADE captures from RTDS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Device SERs captured for all tests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Automated tests for controller logic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Site Acceptance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Device SERs and relay event reports captured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 results provide a known reference point for comparison with actual field events.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027" y="1730213"/>
            <a:ext cx="2280213" cy="20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 l="577" t="5219" r="3462" b="5457"/>
          <a:stretch>
            <a:fillRect/>
          </a:stretch>
        </p:blipFill>
        <p:spPr bwMode="auto">
          <a:xfrm>
            <a:off x="5676775" y="3108487"/>
            <a:ext cx="3010025" cy="200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Tesoro LPS FAT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527" y="4345578"/>
            <a:ext cx="1880610" cy="18802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IEC61850 GOOSE messaging provides </a:t>
            </a:r>
            <a:r>
              <a:rPr lang="en-US" dirty="0" smtClean="0"/>
              <a:t>flexibility for protection and control systems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Protection-class network required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RTDS testing provides thorough performance validation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Thorough lab testing for complex systems minimizes field changes and improves final product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Fuel refinery in Salt Lake City, Utah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Reliability improvement projects started in 2012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main substation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medium-voltage distribution infrastructure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microprocessor-based relays installed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Dedicated Protection and SCADA network installed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Existing loads cut-over from aging substations to new feeds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429" y="1820034"/>
            <a:ext cx="6598609" cy="45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Need for Power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Plant load 18 MW prior to upgrades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Several expansion projects executed during course of reliability improvements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By cutover in March 2015, load grew to 25 MW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Generators capable of 18.4 – 24 MW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Utility source provides balance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Load shedding scheme required to keep Co-Gens running during islanding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Loss of Co-Gens results in costly outage due to loss of steam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Management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Contingency-based scheme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Central controller monitors system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Controller calculates amount to shed in real-time for pre-defined “contingencies”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Requires protection-speed communications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Met performance requirements identified during preliminary studies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Protection network already in place for GOOSE schemes at plant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GOOSE selected as protocol for load shedding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Contingency Scheme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0" y="1730213"/>
            <a:ext cx="4114800" cy="381984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Three Breaker Types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Contingency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Change of state can initiate load shed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Monitor status and power import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Topology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Status used to determine system 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Load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Monitor power consumption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Tripped during load shedding event</a:t>
            </a:r>
          </a:p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46" y="2440148"/>
            <a:ext cx="4331654" cy="295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Contingency-based Scheme Example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3"/>
          </p:nvPr>
        </p:nvSpPr>
        <p:spPr>
          <a:xfrm>
            <a:off x="5058136" y="1730213"/>
            <a:ext cx="3628663" cy="4651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Shed load when both main breakers open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Shed pre-event import plus margin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Decisions based on real-time metering and breaker status from field devices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0212"/>
            <a:ext cx="3841269" cy="46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Contingency-based Scheme Example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0212"/>
            <a:ext cx="3841269" cy="46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5000262" y="1730213"/>
            <a:ext cx="3686537" cy="38198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Scheme must shed 4 MW, plus small margin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Lowest-priority 5 MW feeder selected to trip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Controller will trip feeder if contingency trigger occurs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906" y="5550056"/>
            <a:ext cx="555585" cy="83169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Contingency-based Scheme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83574" y="1730213"/>
            <a:ext cx="4103225" cy="38198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Main breakers trip for utility undervoltage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0213"/>
            <a:ext cx="3846400" cy="46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2906" y="5550056"/>
            <a:ext cx="555585" cy="83169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2202</TotalTime>
  <Words>703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Title Slide</vt:lpstr>
      <vt:lpstr>Transition Slide</vt:lpstr>
      <vt:lpstr>Content 1</vt:lpstr>
      <vt:lpstr>Content 2</vt:lpstr>
      <vt:lpstr>Lessons Learned Implementing  an IEC 61850-based Microgrid  Power-Management System</vt:lpstr>
      <vt:lpstr>Introduction</vt:lpstr>
      <vt:lpstr>System Overview</vt:lpstr>
      <vt:lpstr>Need for Power Management System</vt:lpstr>
      <vt:lpstr>Power Management System Overview</vt:lpstr>
      <vt:lpstr>Contingency Scheme Overview</vt:lpstr>
      <vt:lpstr>Contingency-based Scheme Example</vt:lpstr>
      <vt:lpstr>Contingency-based Scheme Example</vt:lpstr>
      <vt:lpstr>Contingency-based Scheme Example</vt:lpstr>
      <vt:lpstr>Contingency-based Scheme Example</vt:lpstr>
      <vt:lpstr>Testing Approach</vt:lpstr>
      <vt:lpstr>Lesson 1 – Accurately Characterize the System</vt:lpstr>
      <vt:lpstr>Lesson 2 – Thoroughly Test System Operating Modes</vt:lpstr>
      <vt:lpstr>Lesson 3 – Include at Least One of Each Device Type in the Bench Test</vt:lpstr>
      <vt:lpstr>Lesson 4 – Test System Failure Modes</vt:lpstr>
      <vt:lpstr>Lesson 5 – Identify FAT and Commissioning Test Boundaries</vt:lpstr>
      <vt:lpstr>Lesson 5 – Identify FAT and Commissioning Test Boundaries (Continued)</vt:lpstr>
      <vt:lpstr>Lesson 6 – Carefully Preserve System Test Details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Morgan</dc:creator>
  <cp:lastModifiedBy>Jared Mraz</cp:lastModifiedBy>
  <cp:revision>274</cp:revision>
  <dcterms:created xsi:type="dcterms:W3CDTF">2014-01-31T05:02:48Z</dcterms:created>
  <dcterms:modified xsi:type="dcterms:W3CDTF">2015-10-12T14:58:29Z</dcterms:modified>
</cp:coreProperties>
</file>