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0" r:id="rId4"/>
    <p:sldMasterId id="2147483728" r:id="rId5"/>
    <p:sldMasterId id="2147483752" r:id="rId6"/>
  </p:sldMasterIdLst>
  <p:notesMasterIdLst>
    <p:notesMasterId r:id="rId19"/>
  </p:notesMasterIdLst>
  <p:handoutMasterIdLst>
    <p:handoutMasterId r:id="rId20"/>
  </p:handoutMasterIdLst>
  <p:sldIdLst>
    <p:sldId id="260" r:id="rId7"/>
    <p:sldId id="268" r:id="rId8"/>
    <p:sldId id="263" r:id="rId9"/>
    <p:sldId id="274" r:id="rId10"/>
    <p:sldId id="264" r:id="rId11"/>
    <p:sldId id="265" r:id="rId12"/>
    <p:sldId id="266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66">
          <p15:clr>
            <a:srgbClr val="A4A3A4"/>
          </p15:clr>
        </p15:guide>
        <p15:guide id="2" orient="horz" pos="3889">
          <p15:clr>
            <a:srgbClr val="A4A3A4"/>
          </p15:clr>
        </p15:guide>
        <p15:guide id="3" orient="horz" pos="2381">
          <p15:clr>
            <a:srgbClr val="A4A3A4"/>
          </p15:clr>
        </p15:guide>
        <p15:guide id="4" orient="horz" pos="1622">
          <p15:clr>
            <a:srgbClr val="A4A3A4"/>
          </p15:clr>
        </p15:guide>
        <p15:guide id="5" orient="horz" pos="3138">
          <p15:clr>
            <a:srgbClr val="A4A3A4"/>
          </p15:clr>
        </p15:guide>
        <p15:guide id="6" pos="2880">
          <p15:clr>
            <a:srgbClr val="A4A3A4"/>
          </p15:clr>
        </p15:guide>
        <p15:guide id="7" pos="287">
          <p15:clr>
            <a:srgbClr val="A4A3A4"/>
          </p15:clr>
        </p15:guide>
        <p15:guide id="8" pos="5473">
          <p15:clr>
            <a:srgbClr val="A4A3A4"/>
          </p15:clr>
        </p15:guide>
        <p15:guide id="9" pos="1586">
          <p15:clr>
            <a:srgbClr val="A4A3A4"/>
          </p15:clr>
        </p15:guide>
        <p15:guide id="10" pos="417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7022"/>
    <a:srgbClr val="D27122"/>
    <a:srgbClr val="CE5F20"/>
    <a:srgbClr val="822C1F"/>
    <a:srgbClr val="DF9423"/>
    <a:srgbClr val="BA5E23"/>
    <a:srgbClr val="D47228"/>
    <a:srgbClr val="C45927"/>
    <a:srgbClr val="707276"/>
    <a:srgbClr val="D57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619" autoAdjust="0"/>
  </p:normalViewPr>
  <p:slideViewPr>
    <p:cSldViewPr snapToGrid="0">
      <p:cViewPr varScale="1">
        <p:scale>
          <a:sx n="89" d="100"/>
          <a:sy n="89" d="100"/>
        </p:scale>
        <p:origin x="1638" y="90"/>
      </p:cViewPr>
      <p:guideLst>
        <p:guide orient="horz" pos="866"/>
        <p:guide orient="horz" pos="3889"/>
        <p:guide orient="horz" pos="2381"/>
        <p:guide orient="horz" pos="1622"/>
        <p:guide orient="horz" pos="3138"/>
        <p:guide pos="2880"/>
        <p:guide pos="287"/>
        <p:guide pos="5473"/>
        <p:guide pos="1586"/>
        <p:guide pos="417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F0A31A-19FD-E948-84FE-618494EECCDF}" type="datetimeFigureOut">
              <a:rPr lang="en-US" smtClean="0"/>
              <a:pPr/>
              <a:t>10/8/2015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7CE1B3-C980-6846-8849-6B0FF407A7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86635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4DB9A1-F6A1-9D40-82E7-3633A601FD23}" type="datetimeFigureOut">
              <a:rPr lang="en-US" smtClean="0"/>
              <a:pPr/>
              <a:t>10/8/2015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F5324A-0D9B-9A43-AE72-6DBF244396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2889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 the grid is modernized and the Smart Grid is deployed, new intelligent technologies utilizing two-way communications and other digital advantages are being optimized by Internet connectivity. Modernization of many IC systems (in particular, the Supervisory Control and Data Acquisition [SCADA] system) also has resulted in connections to the Internet. While these advances will improve the efficiency and performance of the grid, they also will increase its vulnerability to potential cyberattacks. 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Addressing cybersecurity is critical to enhancing the security and reliability of the nation’s electric grid. Ensuring a resilient electric grid is particularly important since it is arguably the most complex and critical infrastructure that other sectors depend upon to deliver essential services.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5324A-0D9B-9A43-AE72-6DBF2443962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2544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Under DOE Cybersecurity for Energy Delivery Systems Program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5324A-0D9B-9A43-AE72-6DBF2443962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74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57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07276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0" y="2514600"/>
            <a:ext cx="9144000" cy="1828800"/>
          </a:xfrm>
          <a:noFill/>
          <a:ln w="25400">
            <a:noFill/>
          </a:ln>
          <a:effectLst/>
        </p:spPr>
        <p:txBody>
          <a:bodyPr lIns="274320" tIns="274320" rIns="274320" bIns="274320" anchor="ctr">
            <a:noAutofit/>
          </a:bodyPr>
          <a:lstStyle>
            <a:lvl1pPr algn="l">
              <a:defRPr sz="4400" b="1">
                <a:solidFill>
                  <a:srgbClr val="CC702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4320" y="4800600"/>
            <a:ext cx="8595360" cy="457200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cap="all" baseline="0">
                <a:solidFill>
                  <a:srgbClr val="70727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Presenter </a:t>
            </a:r>
            <a:r>
              <a:rPr lang="en-US" dirty="0" err="1" smtClean="0"/>
              <a:t>Name(S</a:t>
            </a:r>
            <a:r>
              <a:rPr lang="en-US" dirty="0" smtClean="0"/>
              <a:t>)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74320" y="5257800"/>
            <a:ext cx="8595360" cy="27432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presenter organization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274320" y="5540477"/>
            <a:ext cx="8595360" cy="27432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presentation event or location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4320" y="6400800"/>
            <a:ext cx="825500" cy="228600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0" y="6356350"/>
            <a:ext cx="1600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1205DB16-F3E1-7B41-BE18-DA9132C94C8C}" type="datetime4">
              <a:rPr lang="en-US" smtClean="0"/>
              <a:pPr/>
              <a:t>October 8, 2015</a:t>
            </a:fld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769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Color Background +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57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CC702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2"/>
          </p:nvPr>
        </p:nvSpPr>
        <p:spPr>
          <a:xfrm>
            <a:off x="6858000" y="6356350"/>
            <a:ext cx="1600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1205DB16-F3E1-7B41-BE18-DA9132C94C8C}" type="datetime4">
              <a:rPr lang="en-US" smtClean="0"/>
              <a:pPr/>
              <a:t>October 8, 2015</a:t>
            </a:fld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idx="1"/>
          </p:nvPr>
        </p:nvSpPr>
        <p:spPr>
          <a:xfrm>
            <a:off x="274320" y="1600200"/>
            <a:ext cx="8595360" cy="3657600"/>
          </a:xfrm>
        </p:spPr>
        <p:txBody>
          <a:bodyPr lIns="0" tIns="0" rIns="0" bIns="0" anchor="ctr">
            <a:spAutoFit/>
          </a:bodyPr>
          <a:lstStyle>
            <a:lvl1pPr marL="0" indent="0" algn="ctr">
              <a:buNone/>
              <a:defRPr sz="1800" i="1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" y="5486400"/>
            <a:ext cx="8595360" cy="685800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84637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Color Background +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57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CC702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0" y="6356350"/>
            <a:ext cx="1600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1205DB16-F3E1-7B41-BE18-DA9132C94C8C}" type="datetime4">
              <a:rPr lang="en-US" smtClean="0"/>
              <a:pPr/>
              <a:t>October 8, 2015</a:t>
            </a:fld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7344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0" y="2514600"/>
            <a:ext cx="9144000" cy="1828800"/>
          </a:xfrm>
          <a:prstGeom prst="rect">
            <a:avLst/>
          </a:prstGeom>
          <a:noFill/>
          <a:ln w="25400">
            <a:noFill/>
          </a:ln>
          <a:effectLst/>
        </p:spPr>
        <p:txBody>
          <a:bodyPr lIns="274320" tIns="274320" rIns="274320" bIns="274320" anchor="ctr">
            <a:noAutofit/>
          </a:bodyPr>
          <a:lstStyle>
            <a:lvl1pPr algn="l"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57600" cy="365125"/>
          </a:xfrm>
        </p:spPr>
        <p:txBody>
          <a:bodyPr/>
          <a:lstStyle>
            <a:lvl1pPr>
              <a:defRPr sz="9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4320" y="6400800"/>
            <a:ext cx="825500" cy="228600"/>
          </a:xfrm>
          <a:prstGeom prst="rect">
            <a:avLst/>
          </a:prstGeom>
        </p:spPr>
      </p:pic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0" y="6356350"/>
            <a:ext cx="1600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1205DB16-F3E1-7B41-BE18-DA9132C94C8C}" type="datetime4">
              <a:rPr lang="en-US" smtClean="0"/>
              <a:pPr/>
              <a:t>October 8, 2015</a:t>
            </a:fld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8602255" y="6454975"/>
            <a:ext cx="0" cy="18288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4320" y="4800600"/>
            <a:ext cx="8595360" cy="457200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cap="all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Presenter </a:t>
            </a:r>
            <a:r>
              <a:rPr lang="en-US" dirty="0" err="1" smtClean="0"/>
              <a:t>Name(S</a:t>
            </a:r>
            <a:r>
              <a:rPr lang="en-US" dirty="0" smtClean="0"/>
              <a:t>)</a:t>
            </a:r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74320" y="5257800"/>
            <a:ext cx="8595360" cy="27432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add presenter organization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274320" y="5540477"/>
            <a:ext cx="8595360" cy="27432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add presentation event or location</a:t>
            </a:r>
          </a:p>
        </p:txBody>
      </p:sp>
    </p:spTree>
    <p:extLst>
      <p:ext uri="{BB962C8B-B14F-4D97-AF65-F5344CB8AC3E}">
        <p14:creationId xmlns:p14="http://schemas.microsoft.com/office/powerpoint/2010/main" val="3169911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1225296"/>
            <a:ext cx="9144000" cy="56327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2743200" y="6356350"/>
            <a:ext cx="3657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0" y="6356350"/>
            <a:ext cx="1600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1205DB16-F3E1-7B41-BE18-DA9132C94C8C}" type="datetime4">
              <a:rPr lang="en-US" smtClean="0"/>
              <a:pPr/>
              <a:t>October 8, 2015</a:t>
            </a:fld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8602255" y="6454975"/>
            <a:ext cx="0" cy="182880"/>
          </a:xfrm>
          <a:prstGeom prst="line">
            <a:avLst/>
          </a:prstGeom>
          <a:ln w="12700">
            <a:solidFill>
              <a:srgbClr val="70727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274320" y="1600200"/>
            <a:ext cx="8595360" cy="45720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  <a:lvl6pPr marL="2286000" indent="0">
              <a:buNone/>
              <a:defRPr/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343566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1225296"/>
            <a:ext cx="9144000" cy="56327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57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0" y="6356350"/>
            <a:ext cx="1600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1205DB16-F3E1-7B41-BE18-DA9132C94C8C}" type="datetime4">
              <a:rPr lang="en-US" smtClean="0"/>
              <a:pPr/>
              <a:t>October 8, 2015</a:t>
            </a:fld>
            <a:endParaRPr lang="en-US" dirty="0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8602255" y="6454975"/>
            <a:ext cx="0" cy="182880"/>
          </a:xfrm>
          <a:prstGeom prst="line">
            <a:avLst/>
          </a:prstGeom>
          <a:ln w="12700">
            <a:solidFill>
              <a:srgbClr val="70727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itle Placeholder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4" name="Content Placeholder 2"/>
          <p:cNvSpPr>
            <a:spLocks noGrp="1"/>
          </p:cNvSpPr>
          <p:nvPr>
            <p:ph sz="half" idx="1"/>
          </p:nvPr>
        </p:nvSpPr>
        <p:spPr>
          <a:xfrm>
            <a:off x="274320" y="1600200"/>
            <a:ext cx="4114800" cy="45720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5" name="Content Placeholder 2"/>
          <p:cNvSpPr>
            <a:spLocks noGrp="1"/>
          </p:cNvSpPr>
          <p:nvPr>
            <p:ph sz="half" idx="13"/>
          </p:nvPr>
        </p:nvSpPr>
        <p:spPr>
          <a:xfrm>
            <a:off x="4754880" y="1600200"/>
            <a:ext cx="4114800" cy="45720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985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-Column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1225296"/>
            <a:ext cx="9144000" cy="56327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23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57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0" y="6356350"/>
            <a:ext cx="1600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1205DB16-F3E1-7B41-BE18-DA9132C94C8C}" type="datetime4">
              <a:rPr lang="en-US" smtClean="0"/>
              <a:pPr/>
              <a:t>October 8, 2015</a:t>
            </a:fld>
            <a:endParaRPr lang="en-US" dirty="0"/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7" name="Straight Connector 26"/>
          <p:cNvCxnSpPr/>
          <p:nvPr userDrawn="1"/>
        </p:nvCxnSpPr>
        <p:spPr>
          <a:xfrm>
            <a:off x="8602255" y="6454975"/>
            <a:ext cx="0" cy="182880"/>
          </a:xfrm>
          <a:prstGeom prst="line">
            <a:avLst/>
          </a:prstGeom>
          <a:ln w="12700">
            <a:solidFill>
              <a:srgbClr val="70727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itle Placeholder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9" name="Content Placeholder 2"/>
          <p:cNvSpPr>
            <a:spLocks noGrp="1"/>
          </p:cNvSpPr>
          <p:nvPr>
            <p:ph sz="half" idx="13"/>
          </p:nvPr>
        </p:nvSpPr>
        <p:spPr>
          <a:xfrm>
            <a:off x="274320" y="2286000"/>
            <a:ext cx="4114800" cy="38862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0" name="Content Placeholder 2"/>
          <p:cNvSpPr>
            <a:spLocks noGrp="1"/>
          </p:cNvSpPr>
          <p:nvPr>
            <p:ph sz="half" idx="14"/>
          </p:nvPr>
        </p:nvSpPr>
        <p:spPr>
          <a:xfrm>
            <a:off x="4754880" y="2286000"/>
            <a:ext cx="4114800" cy="38862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1" name="Text Placeholder 2"/>
          <p:cNvSpPr>
            <a:spLocks noGrp="1"/>
          </p:cNvSpPr>
          <p:nvPr>
            <p:ph type="body" idx="1"/>
          </p:nvPr>
        </p:nvSpPr>
        <p:spPr>
          <a:xfrm>
            <a:off x="274320" y="1600200"/>
            <a:ext cx="4114800" cy="640080"/>
          </a:xfrm>
        </p:spPr>
        <p:txBody>
          <a:bodyPr lIns="0" tIns="0" rIns="0" bIns="0" anchor="t">
            <a:sp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00200"/>
            <a:ext cx="4114800" cy="640080"/>
          </a:xfrm>
        </p:spPr>
        <p:txBody>
          <a:bodyPr lIns="0" tIns="0" rIns="0" bIns="0" anchor="t">
            <a:sp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3287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1225296"/>
            <a:ext cx="9144000" cy="56327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57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2"/>
          </p:nvPr>
        </p:nvSpPr>
        <p:spPr>
          <a:xfrm>
            <a:off x="6858000" y="6356350"/>
            <a:ext cx="1600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1205DB16-F3E1-7B41-BE18-DA9132C94C8C}" type="datetime4">
              <a:rPr lang="en-US" smtClean="0"/>
              <a:pPr/>
              <a:t>October 8, 2015</a:t>
            </a:fld>
            <a:endParaRPr lang="en-US" dirty="0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8602255" y="6454975"/>
            <a:ext cx="0" cy="182880"/>
          </a:xfrm>
          <a:prstGeom prst="line">
            <a:avLst/>
          </a:prstGeom>
          <a:ln w="12700">
            <a:solidFill>
              <a:srgbClr val="70727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itle Placeholder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4" name="Picture Placeholder 2"/>
          <p:cNvSpPr>
            <a:spLocks noGrp="1"/>
          </p:cNvSpPr>
          <p:nvPr>
            <p:ph type="pic" idx="1"/>
          </p:nvPr>
        </p:nvSpPr>
        <p:spPr>
          <a:xfrm>
            <a:off x="274320" y="1600200"/>
            <a:ext cx="8595360" cy="3657600"/>
          </a:xfrm>
        </p:spPr>
        <p:txBody>
          <a:bodyPr lIns="0" tIns="0" rIns="0" bIns="0" anchor="ctr">
            <a:spAutoFit/>
          </a:bodyPr>
          <a:lstStyle>
            <a:lvl1pPr marL="0" indent="0" algn="ctr">
              <a:buNone/>
              <a:defRPr sz="1800" i="1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25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" y="5486400"/>
            <a:ext cx="8595360" cy="685800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9625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225296"/>
            <a:ext cx="9144000" cy="56327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57600" cy="365125"/>
          </a:xfrm>
        </p:spPr>
        <p:txBody>
          <a:bodyPr lIns="0" tIns="0" rIns="0" bIns="0"/>
          <a:lstStyle>
            <a:lvl1pPr>
              <a:defRPr sz="900"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0" y="6356350"/>
            <a:ext cx="1600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1205DB16-F3E1-7B41-BE18-DA9132C94C8C}" type="datetime4">
              <a:rPr lang="en-US" smtClean="0"/>
              <a:pPr/>
              <a:t>October 8, 2015</a:t>
            </a:fld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8602255" y="6454975"/>
            <a:ext cx="0" cy="182880"/>
          </a:xfrm>
          <a:prstGeom prst="line">
            <a:avLst/>
          </a:prstGeom>
          <a:ln w="12700">
            <a:solidFill>
              <a:srgbClr val="70727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473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Color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2743200" y="6356350"/>
            <a:ext cx="3657600" cy="365125"/>
          </a:xfrm>
        </p:spPr>
        <p:txBody>
          <a:bodyPr lIns="0" tIns="0" rIns="0" bIns="0"/>
          <a:lstStyle>
            <a:lvl1pPr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0" y="6356350"/>
            <a:ext cx="1600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1205DB16-F3E1-7B41-BE18-DA9132C94C8C}" type="datetime4">
              <a:rPr lang="en-US" smtClean="0"/>
              <a:pPr/>
              <a:t>October 8, 2015</a:t>
            </a:fld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274320" y="1600200"/>
            <a:ext cx="8595360" cy="45720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solidFill>
                  <a:srgbClr val="FFFFFF"/>
                </a:solidFill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solidFill>
                  <a:srgbClr val="FFFFFF"/>
                </a:solidFill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9376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Color Background +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57600" cy="365125"/>
          </a:xfrm>
        </p:spPr>
        <p:txBody>
          <a:bodyPr lIns="0" tIns="0" rIns="0" bIns="0"/>
          <a:lstStyle>
            <a:lvl1pPr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0" y="6356350"/>
            <a:ext cx="1600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1205DB16-F3E1-7B41-BE18-DA9132C94C8C}" type="datetime4">
              <a:rPr lang="en-US" smtClean="0"/>
              <a:pPr/>
              <a:t>October 8, 2015</a:t>
            </a:fld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idx="13"/>
          </p:nvPr>
        </p:nvSpPr>
        <p:spPr>
          <a:xfrm>
            <a:off x="274320" y="1600200"/>
            <a:ext cx="4114800" cy="45720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solidFill>
                  <a:srgbClr val="FFFFFF"/>
                </a:solidFill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solidFill>
                  <a:srgbClr val="FFFFFF"/>
                </a:solidFill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2"/>
          <p:cNvSpPr>
            <a:spLocks noGrp="1"/>
          </p:cNvSpPr>
          <p:nvPr>
            <p:ph idx="14"/>
          </p:nvPr>
        </p:nvSpPr>
        <p:spPr>
          <a:xfrm>
            <a:off x="4754880" y="1600200"/>
            <a:ext cx="4114800" cy="45720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solidFill>
                  <a:srgbClr val="FFFFFF"/>
                </a:solidFill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solidFill>
                  <a:srgbClr val="FFFFFF"/>
                </a:solidFill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39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225296"/>
            <a:ext cx="9144000" cy="56327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57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07276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CC702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0" y="6356350"/>
            <a:ext cx="1600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1205DB16-F3E1-7B41-BE18-DA9132C94C8C}" type="datetime4">
              <a:rPr lang="en-US" smtClean="0"/>
              <a:pPr/>
              <a:t>October 8, 2015</a:t>
            </a:fld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8602255" y="6454975"/>
            <a:ext cx="0" cy="182880"/>
          </a:xfrm>
          <a:prstGeom prst="line">
            <a:avLst/>
          </a:prstGeom>
          <a:ln w="12700">
            <a:solidFill>
              <a:srgbClr val="70727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274320" y="1600200"/>
            <a:ext cx="8595360" cy="45720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  <a:lvl6pPr marL="2286000" indent="0">
              <a:buNone/>
              <a:defRPr/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99570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Color Background + 2-Column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57600" cy="365125"/>
          </a:xfrm>
        </p:spPr>
        <p:txBody>
          <a:bodyPr lIns="0" tIns="0" rIns="0" bIns="0"/>
          <a:lstStyle>
            <a:lvl1pPr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0" y="6356350"/>
            <a:ext cx="1600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1205DB16-F3E1-7B41-BE18-DA9132C94C8C}" type="datetime4">
              <a:rPr lang="en-US" smtClean="0"/>
              <a:pPr/>
              <a:t>October 8, 2015</a:t>
            </a:fld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2" name="Text Placeholder 2"/>
          <p:cNvSpPr>
            <a:spLocks noGrp="1"/>
          </p:cNvSpPr>
          <p:nvPr>
            <p:ph type="body" idx="1"/>
          </p:nvPr>
        </p:nvSpPr>
        <p:spPr>
          <a:xfrm>
            <a:off x="274320" y="1600200"/>
            <a:ext cx="4114800" cy="640080"/>
          </a:xfrm>
        </p:spPr>
        <p:txBody>
          <a:bodyPr lIns="0" tIns="0" rIns="0" bIns="0" anchor="t">
            <a:spAutoFit/>
          </a:bodyPr>
          <a:lstStyle>
            <a:lvl1pPr marL="0" indent="0">
              <a:buNone/>
              <a:defRPr sz="2000" b="1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00200"/>
            <a:ext cx="4114800" cy="640080"/>
          </a:xfrm>
        </p:spPr>
        <p:txBody>
          <a:bodyPr lIns="0" tIns="0" rIns="0" bIns="0" anchor="t">
            <a:spAutoFit/>
          </a:bodyPr>
          <a:lstStyle>
            <a:lvl1pPr marL="0" indent="0">
              <a:buNone/>
              <a:defRPr sz="2000" b="1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idx="13"/>
          </p:nvPr>
        </p:nvSpPr>
        <p:spPr>
          <a:xfrm>
            <a:off x="274320" y="2286000"/>
            <a:ext cx="4114800" cy="38862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solidFill>
                  <a:srgbClr val="FFFFFF"/>
                </a:solidFill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solidFill>
                  <a:srgbClr val="FFFFFF"/>
                </a:solidFill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5" name="Content Placeholder 2"/>
          <p:cNvSpPr>
            <a:spLocks noGrp="1"/>
          </p:cNvSpPr>
          <p:nvPr>
            <p:ph idx="14"/>
          </p:nvPr>
        </p:nvSpPr>
        <p:spPr>
          <a:xfrm>
            <a:off x="4754880" y="2286000"/>
            <a:ext cx="4114800" cy="38862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solidFill>
                  <a:srgbClr val="FFFFFF"/>
                </a:solidFill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solidFill>
                  <a:srgbClr val="FFFFFF"/>
                </a:solidFill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9446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Color Background +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57600" cy="365125"/>
          </a:xfrm>
        </p:spPr>
        <p:txBody>
          <a:bodyPr lIns="0" tIns="0" rIns="0" bIns="0"/>
          <a:lstStyle>
            <a:lvl1pPr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2"/>
          </p:nvPr>
        </p:nvSpPr>
        <p:spPr>
          <a:xfrm>
            <a:off x="6858000" y="6356350"/>
            <a:ext cx="1600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1205DB16-F3E1-7B41-BE18-DA9132C94C8C}" type="datetime4">
              <a:rPr lang="en-US" smtClean="0"/>
              <a:pPr/>
              <a:t>October 8, 2015</a:t>
            </a:fld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idx="1"/>
          </p:nvPr>
        </p:nvSpPr>
        <p:spPr>
          <a:xfrm>
            <a:off x="274320" y="1600200"/>
            <a:ext cx="8595360" cy="3657600"/>
          </a:xfrm>
        </p:spPr>
        <p:txBody>
          <a:bodyPr lIns="0" tIns="0" rIns="0" bIns="0" anchor="ctr">
            <a:spAutoFit/>
          </a:bodyPr>
          <a:lstStyle>
            <a:lvl1pPr marL="0" indent="0" algn="ctr">
              <a:buNone/>
              <a:defRPr sz="1800" i="1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" y="5486400"/>
            <a:ext cx="8595360" cy="685800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600552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Color Background +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57600" cy="365125"/>
          </a:xfrm>
        </p:spPr>
        <p:txBody>
          <a:bodyPr lIns="0" tIns="0" rIns="0" bIns="0"/>
          <a:lstStyle>
            <a:lvl1pPr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0" y="6356350"/>
            <a:ext cx="1600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1205DB16-F3E1-7B41-BE18-DA9132C94C8C}" type="datetime4">
              <a:rPr lang="en-US" smtClean="0"/>
              <a:pPr/>
              <a:t>October 8, 2015</a:t>
            </a:fld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4007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57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07276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0" y="2514600"/>
            <a:ext cx="9144000" cy="1828800"/>
          </a:xfrm>
          <a:prstGeom prst="rect">
            <a:avLst/>
          </a:prstGeom>
          <a:noFill/>
          <a:ln w="25400">
            <a:noFill/>
          </a:ln>
          <a:effectLst/>
        </p:spPr>
        <p:txBody>
          <a:bodyPr lIns="274320" tIns="274320" rIns="274320" bIns="274320" anchor="ctr">
            <a:noAutofit/>
          </a:bodyPr>
          <a:lstStyle>
            <a:lvl1pPr algn="l">
              <a:defRPr sz="4400" b="1">
                <a:solidFill>
                  <a:srgbClr val="CC702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4320" y="4800600"/>
            <a:ext cx="8595360" cy="4572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cap="all" baseline="0">
                <a:solidFill>
                  <a:srgbClr val="70727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Presenter </a:t>
            </a:r>
            <a:r>
              <a:rPr lang="en-US" dirty="0" err="1" smtClean="0"/>
              <a:t>Name(S</a:t>
            </a:r>
            <a:r>
              <a:rPr lang="en-US" dirty="0" smtClean="0"/>
              <a:t>)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74320" y="5257800"/>
            <a:ext cx="8595360" cy="2743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presenter organization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274320" y="5540477"/>
            <a:ext cx="8595360" cy="2743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presentation event or location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4320" y="6400800"/>
            <a:ext cx="825500" cy="228600"/>
          </a:xfrm>
          <a:prstGeom prst="rect">
            <a:avLst/>
          </a:prstGeom>
        </p:spPr>
      </p:pic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0" y="6356350"/>
            <a:ext cx="1600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1205DB16-F3E1-7B41-BE18-DA9132C94C8C}" type="datetime4">
              <a:rPr lang="en-US" smtClean="0"/>
              <a:pPr/>
              <a:t>October 8, 2015</a:t>
            </a:fld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8602255" y="6454975"/>
            <a:ext cx="0" cy="182880"/>
          </a:xfrm>
          <a:prstGeom prst="line">
            <a:avLst/>
          </a:prstGeom>
          <a:ln w="12700">
            <a:solidFill>
              <a:srgbClr val="70727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0178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57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07276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CC702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0" y="6356350"/>
            <a:ext cx="1600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1205DB16-F3E1-7B41-BE18-DA9132C94C8C}" type="datetime4">
              <a:rPr lang="en-US" smtClean="0"/>
              <a:pPr/>
              <a:t>October 8, 2015</a:t>
            </a:fld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8602255" y="6454975"/>
            <a:ext cx="0" cy="182880"/>
          </a:xfrm>
          <a:prstGeom prst="line">
            <a:avLst/>
          </a:prstGeom>
          <a:ln w="12700">
            <a:solidFill>
              <a:srgbClr val="70727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274320" y="1600200"/>
            <a:ext cx="8595360" cy="45720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  <a:lvl6pPr marL="2286000" indent="0">
              <a:buNone/>
              <a:defRPr/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46425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57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CC702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0" y="6356350"/>
            <a:ext cx="1600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1205DB16-F3E1-7B41-BE18-DA9132C94C8C}" type="datetime4">
              <a:rPr lang="en-US" smtClean="0"/>
              <a:pPr/>
              <a:t>October 8, 2015</a:t>
            </a:fld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602255" y="6454975"/>
            <a:ext cx="0" cy="182880"/>
          </a:xfrm>
          <a:prstGeom prst="line">
            <a:avLst/>
          </a:prstGeom>
          <a:ln w="12700">
            <a:solidFill>
              <a:srgbClr val="70727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Content Placeholder 2"/>
          <p:cNvSpPr>
            <a:spLocks noGrp="1"/>
          </p:cNvSpPr>
          <p:nvPr>
            <p:ph sz="half" idx="1"/>
          </p:nvPr>
        </p:nvSpPr>
        <p:spPr>
          <a:xfrm>
            <a:off x="274320" y="1600200"/>
            <a:ext cx="4114800" cy="45720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sz="half" idx="13"/>
          </p:nvPr>
        </p:nvSpPr>
        <p:spPr>
          <a:xfrm>
            <a:off x="4754880" y="1600200"/>
            <a:ext cx="4114800" cy="45720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386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-Column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57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CC702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0" y="6356350"/>
            <a:ext cx="1600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1205DB16-F3E1-7B41-BE18-DA9132C94C8C}" type="datetime4">
              <a:rPr lang="en-US" smtClean="0"/>
              <a:pPr/>
              <a:t>October 8, 2015</a:t>
            </a:fld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8602255" y="6454975"/>
            <a:ext cx="0" cy="182880"/>
          </a:xfrm>
          <a:prstGeom prst="line">
            <a:avLst/>
          </a:prstGeom>
          <a:ln w="12700">
            <a:solidFill>
              <a:srgbClr val="70727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Content Placeholder 2"/>
          <p:cNvSpPr>
            <a:spLocks noGrp="1"/>
          </p:cNvSpPr>
          <p:nvPr>
            <p:ph sz="half" idx="13"/>
          </p:nvPr>
        </p:nvSpPr>
        <p:spPr>
          <a:xfrm>
            <a:off x="274320" y="2286000"/>
            <a:ext cx="4114800" cy="38862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2"/>
          <p:cNvSpPr>
            <a:spLocks noGrp="1"/>
          </p:cNvSpPr>
          <p:nvPr>
            <p:ph sz="half" idx="14"/>
          </p:nvPr>
        </p:nvSpPr>
        <p:spPr>
          <a:xfrm>
            <a:off x="4754880" y="2286000"/>
            <a:ext cx="4114800" cy="38862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Text Placeholder 2"/>
          <p:cNvSpPr>
            <a:spLocks noGrp="1"/>
          </p:cNvSpPr>
          <p:nvPr>
            <p:ph type="body" idx="1"/>
          </p:nvPr>
        </p:nvSpPr>
        <p:spPr>
          <a:xfrm>
            <a:off x="274320" y="1600200"/>
            <a:ext cx="4114800" cy="640080"/>
          </a:xfrm>
        </p:spPr>
        <p:txBody>
          <a:bodyPr lIns="0" tIns="0" rIns="0" bIns="0" anchor="t">
            <a:sp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00200"/>
            <a:ext cx="4114800" cy="640080"/>
          </a:xfrm>
        </p:spPr>
        <p:txBody>
          <a:bodyPr lIns="0" tIns="0" rIns="0" bIns="0" anchor="t">
            <a:sp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4238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57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CC702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2"/>
          </p:nvPr>
        </p:nvSpPr>
        <p:spPr>
          <a:xfrm>
            <a:off x="6858000" y="6356350"/>
            <a:ext cx="1600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1205DB16-F3E1-7B41-BE18-DA9132C94C8C}" type="datetime4">
              <a:rPr lang="en-US" smtClean="0"/>
              <a:pPr/>
              <a:t>October 8, 2015</a:t>
            </a:fld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8602255" y="6454975"/>
            <a:ext cx="0" cy="182880"/>
          </a:xfrm>
          <a:prstGeom prst="line">
            <a:avLst/>
          </a:prstGeom>
          <a:ln w="12700">
            <a:solidFill>
              <a:srgbClr val="70727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Picture Placeholder 2"/>
          <p:cNvSpPr>
            <a:spLocks noGrp="1"/>
          </p:cNvSpPr>
          <p:nvPr>
            <p:ph type="pic" idx="1"/>
          </p:nvPr>
        </p:nvSpPr>
        <p:spPr>
          <a:xfrm>
            <a:off x="274320" y="1600200"/>
            <a:ext cx="8595360" cy="3657600"/>
          </a:xfrm>
        </p:spPr>
        <p:txBody>
          <a:bodyPr lIns="0" tIns="0" rIns="0" bIns="0" anchor="ctr">
            <a:spAutoFit/>
          </a:bodyPr>
          <a:lstStyle>
            <a:lvl1pPr marL="0" indent="0" algn="ctr">
              <a:buNone/>
              <a:defRPr sz="1800" i="1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" y="5486400"/>
            <a:ext cx="8595360" cy="685800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6413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57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CC702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0" y="6356350"/>
            <a:ext cx="1600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1205DB16-F3E1-7B41-BE18-DA9132C94C8C}" type="datetime4">
              <a:rPr lang="en-US" smtClean="0"/>
              <a:pPr/>
              <a:t>October 8, 2015</a:t>
            </a:fld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602255" y="6454975"/>
            <a:ext cx="0" cy="182880"/>
          </a:xfrm>
          <a:prstGeom prst="line">
            <a:avLst/>
          </a:prstGeom>
          <a:ln w="12700">
            <a:solidFill>
              <a:srgbClr val="70727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50762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1225296"/>
            <a:ext cx="9144000" cy="56327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57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CC702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0" y="6356350"/>
            <a:ext cx="1600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1205DB16-F3E1-7B41-BE18-DA9132C94C8C}" type="datetime4">
              <a:rPr lang="en-US" smtClean="0"/>
              <a:pPr/>
              <a:t>October 8, 2015</a:t>
            </a:fld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8602255" y="6454975"/>
            <a:ext cx="0" cy="182880"/>
          </a:xfrm>
          <a:prstGeom prst="line">
            <a:avLst/>
          </a:prstGeom>
          <a:ln w="12700">
            <a:solidFill>
              <a:srgbClr val="70727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2"/>
          <p:cNvSpPr>
            <a:spLocks noGrp="1"/>
          </p:cNvSpPr>
          <p:nvPr>
            <p:ph sz="half" idx="1"/>
          </p:nvPr>
        </p:nvSpPr>
        <p:spPr>
          <a:xfrm>
            <a:off x="274320" y="1600200"/>
            <a:ext cx="4114800" cy="45720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2"/>
          <p:cNvSpPr>
            <a:spLocks noGrp="1"/>
          </p:cNvSpPr>
          <p:nvPr>
            <p:ph sz="half" idx="13"/>
          </p:nvPr>
        </p:nvSpPr>
        <p:spPr>
          <a:xfrm>
            <a:off x="4754880" y="1600200"/>
            <a:ext cx="4114800" cy="45720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350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-Column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1225296"/>
            <a:ext cx="9144000" cy="56327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57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8" name="Title Placeholder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CC702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9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0" y="6356350"/>
            <a:ext cx="1600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1205DB16-F3E1-7B41-BE18-DA9132C94C8C}" type="datetime4">
              <a:rPr lang="en-US" smtClean="0"/>
              <a:pPr/>
              <a:t>October 8, 2015</a:t>
            </a:fld>
            <a:endParaRPr lang="en-US" dirty="0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602255" y="6454975"/>
            <a:ext cx="0" cy="182880"/>
          </a:xfrm>
          <a:prstGeom prst="line">
            <a:avLst/>
          </a:prstGeom>
          <a:ln w="12700">
            <a:solidFill>
              <a:srgbClr val="70727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Content Placeholder 2"/>
          <p:cNvSpPr>
            <a:spLocks noGrp="1"/>
          </p:cNvSpPr>
          <p:nvPr>
            <p:ph sz="half" idx="13"/>
          </p:nvPr>
        </p:nvSpPr>
        <p:spPr>
          <a:xfrm>
            <a:off x="274320" y="2286000"/>
            <a:ext cx="4114800" cy="38862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3" name="Content Placeholder 2"/>
          <p:cNvSpPr>
            <a:spLocks noGrp="1"/>
          </p:cNvSpPr>
          <p:nvPr>
            <p:ph sz="half" idx="14"/>
          </p:nvPr>
        </p:nvSpPr>
        <p:spPr>
          <a:xfrm>
            <a:off x="4754880" y="2286000"/>
            <a:ext cx="4114800" cy="38862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4" name="Text Placeholder 2"/>
          <p:cNvSpPr>
            <a:spLocks noGrp="1"/>
          </p:cNvSpPr>
          <p:nvPr>
            <p:ph type="body" idx="1"/>
          </p:nvPr>
        </p:nvSpPr>
        <p:spPr>
          <a:xfrm>
            <a:off x="274320" y="1600200"/>
            <a:ext cx="4114800" cy="640080"/>
          </a:xfrm>
        </p:spPr>
        <p:txBody>
          <a:bodyPr lIns="0" tIns="0" rIns="0" bIns="0" anchor="t">
            <a:sp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00200"/>
            <a:ext cx="4114800" cy="640080"/>
          </a:xfrm>
        </p:spPr>
        <p:txBody>
          <a:bodyPr lIns="0" tIns="0" rIns="0" bIns="0" anchor="t">
            <a:sp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7408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1225296"/>
            <a:ext cx="9144000" cy="56327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57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CC702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2"/>
          </p:nvPr>
        </p:nvSpPr>
        <p:spPr>
          <a:xfrm>
            <a:off x="6858000" y="6356350"/>
            <a:ext cx="1600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1205DB16-F3E1-7B41-BE18-DA9132C94C8C}" type="datetime4">
              <a:rPr lang="en-US" smtClean="0"/>
              <a:pPr/>
              <a:t>October 8, 2015</a:t>
            </a:fld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8602255" y="6454975"/>
            <a:ext cx="0" cy="182880"/>
          </a:xfrm>
          <a:prstGeom prst="line">
            <a:avLst/>
          </a:prstGeom>
          <a:ln w="12700">
            <a:solidFill>
              <a:srgbClr val="70727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Picture Placeholder 2"/>
          <p:cNvSpPr>
            <a:spLocks noGrp="1"/>
          </p:cNvSpPr>
          <p:nvPr>
            <p:ph type="pic" idx="1"/>
          </p:nvPr>
        </p:nvSpPr>
        <p:spPr>
          <a:xfrm>
            <a:off x="274320" y="1600200"/>
            <a:ext cx="8595360" cy="3657600"/>
          </a:xfrm>
        </p:spPr>
        <p:txBody>
          <a:bodyPr lIns="0" tIns="0" rIns="0" bIns="0" anchor="ctr">
            <a:spAutoFit/>
          </a:bodyPr>
          <a:lstStyle>
            <a:lvl1pPr marL="0" indent="0" algn="ctr">
              <a:buNone/>
              <a:defRPr sz="1800" i="1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" y="5486400"/>
            <a:ext cx="8595360" cy="685800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1300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225296"/>
            <a:ext cx="9144000" cy="56327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57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CC702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0" y="6356350"/>
            <a:ext cx="1600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1205DB16-F3E1-7B41-BE18-DA9132C94C8C}" type="datetime4">
              <a:rPr lang="en-US" smtClean="0"/>
              <a:pPr/>
              <a:t>October 8, 2015</a:t>
            </a:fld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602255" y="6454975"/>
            <a:ext cx="0" cy="182880"/>
          </a:xfrm>
          <a:prstGeom prst="line">
            <a:avLst/>
          </a:prstGeom>
          <a:ln w="12700">
            <a:solidFill>
              <a:srgbClr val="70727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7945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Color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57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274320" y="1600200"/>
            <a:ext cx="8595360" cy="4572000"/>
          </a:xfrm>
        </p:spPr>
        <p:txBody>
          <a:bodyPr lIns="0" tIns="0" rIns="0" bIns="0">
            <a:spAutoFit/>
          </a:bodyPr>
          <a:lstStyle>
            <a:lvl1pPr>
              <a:defRPr sz="2000">
                <a:solidFill>
                  <a:srgbClr val="242424"/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rgbClr val="242424"/>
                </a:solidFill>
                <a:latin typeface="Arial"/>
                <a:cs typeface="Arial"/>
              </a:defRPr>
            </a:lvl2pPr>
            <a:lvl3pPr>
              <a:defRPr sz="1600">
                <a:solidFill>
                  <a:srgbClr val="242424"/>
                </a:solidFill>
                <a:latin typeface="Arial"/>
                <a:cs typeface="Arial"/>
              </a:defRPr>
            </a:lvl3pPr>
            <a:lvl4pPr>
              <a:defRPr sz="1400">
                <a:solidFill>
                  <a:srgbClr val="242424"/>
                </a:solidFill>
                <a:latin typeface="Arial"/>
                <a:cs typeface="Arial"/>
              </a:defRPr>
            </a:lvl4pPr>
            <a:lvl5pPr>
              <a:defRPr sz="1400">
                <a:solidFill>
                  <a:srgbClr val="242424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CC702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0" y="6356350"/>
            <a:ext cx="1600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1205DB16-F3E1-7B41-BE18-DA9132C94C8C}" type="datetime4">
              <a:rPr lang="en-US" smtClean="0"/>
              <a:pPr/>
              <a:t>October 8, 2015</a:t>
            </a:fld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591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Color Background +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57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CC702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2"/>
          </p:nvPr>
        </p:nvSpPr>
        <p:spPr>
          <a:xfrm>
            <a:off x="6858000" y="6356350"/>
            <a:ext cx="1600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1205DB16-F3E1-7B41-BE18-DA9132C94C8C}" type="datetime4">
              <a:rPr lang="en-US" smtClean="0"/>
              <a:pPr/>
              <a:t>October 8, 2015</a:t>
            </a:fld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"/>
          </p:nvPr>
        </p:nvSpPr>
        <p:spPr>
          <a:xfrm>
            <a:off x="274320" y="1600200"/>
            <a:ext cx="4114800" cy="45720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sz="half" idx="13"/>
          </p:nvPr>
        </p:nvSpPr>
        <p:spPr>
          <a:xfrm>
            <a:off x="4754880" y="1600200"/>
            <a:ext cx="4114800" cy="45720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710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Color Background + 2-Column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657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CC702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2"/>
          </p:nvPr>
        </p:nvSpPr>
        <p:spPr>
          <a:xfrm>
            <a:off x="6858000" y="6356350"/>
            <a:ext cx="1600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1205DB16-F3E1-7B41-BE18-DA9132C94C8C}" type="datetime4">
              <a:rPr lang="en-US" smtClean="0"/>
              <a:pPr/>
              <a:t>October 8, 2015</a:t>
            </a:fld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sz="half" idx="14"/>
          </p:nvPr>
        </p:nvSpPr>
        <p:spPr>
          <a:xfrm>
            <a:off x="274320" y="2286000"/>
            <a:ext cx="4114800" cy="38862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2" name="Content Placeholder 2"/>
          <p:cNvSpPr>
            <a:spLocks noGrp="1"/>
          </p:cNvSpPr>
          <p:nvPr>
            <p:ph sz="half" idx="15"/>
          </p:nvPr>
        </p:nvSpPr>
        <p:spPr>
          <a:xfrm>
            <a:off x="4754880" y="2286000"/>
            <a:ext cx="4114800" cy="3886200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"/>
          </p:nvPr>
        </p:nvSpPr>
        <p:spPr>
          <a:xfrm>
            <a:off x="274320" y="1600200"/>
            <a:ext cx="4114800" cy="640080"/>
          </a:xfrm>
        </p:spPr>
        <p:txBody>
          <a:bodyPr lIns="0" tIns="0" rIns="0" bIns="0" anchor="t">
            <a:sp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00200"/>
            <a:ext cx="4114800" cy="640080"/>
          </a:xfrm>
        </p:spPr>
        <p:txBody>
          <a:bodyPr lIns="0" tIns="0" rIns="0" bIns="0" anchor="t">
            <a:sp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3765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8.jp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9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25.xml"/><Relationship Id="rId7" Type="http://schemas.openxmlformats.org/officeDocument/2006/relationships/theme" Target="../theme/theme3.xml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27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26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latinum_PowerPoint_Background_08-19-2011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274320" y="1600200"/>
            <a:ext cx="8595360" cy="4572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0" y="6356350"/>
            <a:ext cx="1600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1205DB16-F3E1-7B41-BE18-DA9132C94C8C}" type="datetime4">
              <a:rPr lang="en-US" smtClean="0"/>
              <a:pPr/>
              <a:t>October 8, 2015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356350"/>
            <a:ext cx="3657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7324344" y="219456"/>
            <a:ext cx="1600200" cy="812800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8602255" y="6454975"/>
            <a:ext cx="0" cy="182880"/>
          </a:xfrm>
          <a:prstGeom prst="line">
            <a:avLst/>
          </a:prstGeom>
          <a:ln w="12700">
            <a:solidFill>
              <a:srgbClr val="70727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3040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4" r:id="rId3"/>
    <p:sldLayoutId id="2147483715" r:id="rId4"/>
    <p:sldLayoutId id="2147483716" r:id="rId5"/>
    <p:sldLayoutId id="2147483717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spcBef>
          <a:spcPct val="0"/>
        </a:spcBef>
        <a:buNone/>
        <a:defRPr sz="2600" b="1" kern="1200">
          <a:solidFill>
            <a:srgbClr val="CC7022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SzPct val="100000"/>
        <a:buFontTx/>
        <a:buBlip>
          <a:blip r:embed="rId15"/>
        </a:buBlip>
        <a:defRPr sz="2000" kern="1200">
          <a:solidFill>
            <a:schemeClr val="accent2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SzPct val="100000"/>
        <a:buFontTx/>
        <a:buBlip>
          <a:blip r:embed="rId16"/>
        </a:buBlip>
        <a:defRPr sz="1800" kern="1200">
          <a:solidFill>
            <a:schemeClr val="accent2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SzPct val="100000"/>
        <a:buFontTx/>
        <a:buBlip>
          <a:blip r:embed="rId17"/>
        </a:buBlip>
        <a:defRPr sz="1600" kern="1200">
          <a:solidFill>
            <a:schemeClr val="accent2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SzPct val="100000"/>
        <a:buFontTx/>
        <a:buBlip>
          <a:blip r:embed="rId18"/>
        </a:buBlip>
        <a:defRPr sz="1400" kern="1200">
          <a:solidFill>
            <a:schemeClr val="accent2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SzPct val="100000"/>
        <a:buFontTx/>
        <a:buBlip>
          <a:blip r:embed="rId15"/>
        </a:buBlip>
        <a:defRPr sz="1400" kern="1200">
          <a:solidFill>
            <a:schemeClr val="accent2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ilver_PowerPoint_Background_08-19-2011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356350"/>
            <a:ext cx="3657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0" y="6356350"/>
            <a:ext cx="1600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1205DB16-F3E1-7B41-BE18-DA9132C94C8C}" type="datetime4">
              <a:rPr lang="en-US" smtClean="0"/>
              <a:pPr/>
              <a:t>October 8, 2015</a:t>
            </a:fld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602255" y="6454975"/>
            <a:ext cx="0" cy="182880"/>
          </a:xfrm>
          <a:prstGeom prst="line">
            <a:avLst/>
          </a:prstGeom>
          <a:ln w="12700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2" name="Text Placeholder 2"/>
          <p:cNvSpPr>
            <a:spLocks noGrp="1"/>
          </p:cNvSpPr>
          <p:nvPr>
            <p:ph type="body" idx="1"/>
          </p:nvPr>
        </p:nvSpPr>
        <p:spPr>
          <a:xfrm>
            <a:off x="274320" y="1600200"/>
            <a:ext cx="8595360" cy="4572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7318623" y="219456"/>
            <a:ext cx="16002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815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40" r:id="rId3"/>
    <p:sldLayoutId id="2147483741" r:id="rId4"/>
    <p:sldLayoutId id="2147483742" r:id="rId5"/>
    <p:sldLayoutId id="2147483743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600" b="1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SzPct val="100000"/>
        <a:buFontTx/>
        <a:buBlip>
          <a:blip r:embed="rId15"/>
        </a:buBlip>
        <a:defRPr sz="2000" kern="1200">
          <a:solidFill>
            <a:srgbClr val="242424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SzPct val="100000"/>
        <a:buFontTx/>
        <a:buBlip>
          <a:blip r:embed="rId16"/>
        </a:buBlip>
        <a:defRPr sz="1800" kern="1200">
          <a:solidFill>
            <a:srgbClr val="242424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SzPct val="100000"/>
        <a:buFontTx/>
        <a:buBlip>
          <a:blip r:embed="rId17"/>
        </a:buBlip>
        <a:defRPr sz="1600" kern="1200">
          <a:solidFill>
            <a:srgbClr val="242424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SzPct val="100000"/>
        <a:buFontTx/>
        <a:buBlip>
          <a:blip r:embed="rId18"/>
        </a:buBlip>
        <a:defRPr sz="1400" kern="1200">
          <a:solidFill>
            <a:srgbClr val="242424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SzPct val="100000"/>
        <a:buFontTx/>
        <a:buBlip>
          <a:blip r:embed="rId15"/>
        </a:buBlip>
        <a:defRPr sz="1400" kern="1200">
          <a:solidFill>
            <a:srgbClr val="242424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356350"/>
            <a:ext cx="3657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8686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0" y="6356350"/>
            <a:ext cx="1600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1205DB16-F3E1-7B41-BE18-DA9132C94C8C}" type="datetime4">
              <a:rPr lang="en-US" smtClean="0"/>
              <a:pPr/>
              <a:t>October 8, 2015</a:t>
            </a:fld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1664" y="6356350"/>
            <a:ext cx="301752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8602255" y="6454975"/>
            <a:ext cx="0" cy="182880"/>
          </a:xfrm>
          <a:prstGeom prst="line">
            <a:avLst/>
          </a:prstGeom>
          <a:ln w="12700">
            <a:solidFill>
              <a:srgbClr val="70727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274320" y="1600200"/>
            <a:ext cx="8595360" cy="4572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324344" y="219456"/>
            <a:ext cx="16002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86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600" b="1" kern="1200">
          <a:solidFill>
            <a:srgbClr val="CC7022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SzPct val="100000"/>
        <a:buFontTx/>
        <a:buBlip>
          <a:blip r:embed="rId9"/>
        </a:buBlip>
        <a:defRPr sz="2000" kern="1200">
          <a:solidFill>
            <a:srgbClr val="242424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SzPct val="100000"/>
        <a:buFontTx/>
        <a:buBlip>
          <a:blip r:embed="rId10"/>
        </a:buBlip>
        <a:defRPr sz="1800" kern="1200">
          <a:solidFill>
            <a:srgbClr val="242424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SzPct val="100000"/>
        <a:buFontTx/>
        <a:buBlip>
          <a:blip r:embed="rId11"/>
        </a:buBlip>
        <a:defRPr sz="1600" kern="1200">
          <a:solidFill>
            <a:srgbClr val="242424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SzPct val="100000"/>
        <a:buFontTx/>
        <a:buBlip>
          <a:blip r:embed="rId12"/>
        </a:buBlip>
        <a:defRPr sz="1400" kern="1200">
          <a:solidFill>
            <a:srgbClr val="242424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SzPct val="100000"/>
        <a:buFontTx/>
        <a:buBlip>
          <a:blip r:embed="rId9"/>
        </a:buBlip>
        <a:defRPr sz="1400" kern="1200">
          <a:solidFill>
            <a:srgbClr val="242424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controlsystemsroadmap.net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4000" dirty="0">
                <a:latin typeface="+mj-lt"/>
              </a:rPr>
              <a:t>Development of Cyber-Aware Energy Management System Applications</a:t>
            </a:r>
            <a:endParaRPr lang="en-US" sz="4000" dirty="0">
              <a:latin typeface="+mj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200" cap="none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Yannan Sun, Siddharth Sridhar, Mark J Rice, and </a:t>
            </a:r>
            <a:r>
              <a:rPr lang="en-US" sz="2200" cap="none" dirty="0" err="1">
                <a:solidFill>
                  <a:schemeClr val="tx1">
                    <a:lumMod val="75000"/>
                  </a:schemeClr>
                </a:solidFill>
                <a:latin typeface="+mn-lt"/>
              </a:rPr>
              <a:t>Mallikarjuna</a:t>
            </a:r>
            <a:r>
              <a:rPr lang="en-US" sz="2200" cap="none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2200" cap="none" dirty="0" err="1">
                <a:solidFill>
                  <a:schemeClr val="tx1">
                    <a:lumMod val="75000"/>
                  </a:schemeClr>
                </a:solidFill>
                <a:latin typeface="+mn-lt"/>
              </a:rPr>
              <a:t>Vallem</a:t>
            </a:r>
            <a:endParaRPr lang="en-US" sz="2200" cap="none" dirty="0">
              <a:solidFill>
                <a:schemeClr val="tx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1600" dirty="0" smtClean="0">
                <a:latin typeface="+mn-lt"/>
              </a:rPr>
              <a:t>Pacific Northwest National Laboratory</a:t>
            </a:r>
            <a:endParaRPr lang="en-US" sz="1600" dirty="0"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84A48F3-942F-C140-BCD9-ECFB60FA0ABF}" type="datetime4">
              <a:rPr lang="en-US" smtClean="0"/>
              <a:t>October 8, 2015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3722D57-58D6-9447-A6D5-A97F6C35A8F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68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743200" y="6287339"/>
            <a:ext cx="3657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Vulnerability Analysis Results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205DB16-F3E1-7B41-BE18-DA9132C94C8C}" type="datetime4">
              <a:rPr lang="en-US" smtClean="0"/>
              <a:pPr/>
              <a:t>October 8, 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3722D57-58D6-9447-A6D5-A97F6C35A8FB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4452775"/>
              </p:ext>
            </p:extLst>
          </p:nvPr>
        </p:nvGraphicFramePr>
        <p:xfrm>
          <a:off x="457200" y="2234245"/>
          <a:ext cx="8229600" cy="2225040"/>
        </p:xfrm>
        <a:graphic>
          <a:graphicData uri="http://schemas.openxmlformats.org/drawingml/2006/table">
            <a:tbl>
              <a:tblPr firstRow="1" bandRow="1"/>
              <a:tblGrid>
                <a:gridCol w="1371600"/>
                <a:gridCol w="1371600"/>
                <a:gridCol w="1371600"/>
                <a:gridCol w="1371600"/>
                <a:gridCol w="1371600"/>
                <a:gridCol w="1371600"/>
              </a:tblGrid>
              <a:tr h="37084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Substation #</a:t>
                      </a:r>
                      <a:endParaRPr lang="en-US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Risk </a:t>
                      </a:r>
                      <a:endParaRPr lang="en-US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Substation #</a:t>
                      </a:r>
                      <a:endParaRPr lang="en-US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Risk </a:t>
                      </a:r>
                      <a:endParaRPr lang="en-US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Substation #</a:t>
                      </a:r>
                      <a:endParaRPr lang="en-US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Risk </a:t>
                      </a:r>
                      <a:endParaRPr lang="en-US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/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0.154</a:t>
                      </a:r>
                      <a:endParaRPr lang="en-US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6</a:t>
                      </a:r>
                      <a:endParaRPr lang="en-US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0.032</a:t>
                      </a:r>
                      <a:endParaRPr lang="en-US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11</a:t>
                      </a:r>
                      <a:endParaRPr lang="en-US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0.011</a:t>
                      </a:r>
                      <a:endParaRPr lang="en-US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0.098</a:t>
                      </a:r>
                      <a:endParaRPr lang="en-US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7</a:t>
                      </a:r>
                      <a:endParaRPr lang="en-US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0.019</a:t>
                      </a:r>
                      <a:endParaRPr lang="en-US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12</a:t>
                      </a:r>
                      <a:endParaRPr lang="en-US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0.012</a:t>
                      </a:r>
                      <a:endParaRPr lang="en-US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3</a:t>
                      </a:r>
                      <a:endParaRPr lang="en-US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0.110</a:t>
                      </a:r>
                      <a:endParaRPr lang="en-US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8</a:t>
                      </a:r>
                      <a:endParaRPr lang="en-US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0.020</a:t>
                      </a:r>
                      <a:endParaRPr lang="en-US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13</a:t>
                      </a:r>
                      <a:endParaRPr lang="en-US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0.010</a:t>
                      </a:r>
                      <a:endParaRPr lang="en-US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4</a:t>
                      </a:r>
                      <a:endParaRPr lang="en-US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0.096</a:t>
                      </a:r>
                      <a:endParaRPr lang="en-US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9</a:t>
                      </a:r>
                      <a:endParaRPr lang="en-US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0.022</a:t>
                      </a:r>
                      <a:endParaRPr lang="en-US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14</a:t>
                      </a:r>
                      <a:endParaRPr lang="en-US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0.012</a:t>
                      </a:r>
                      <a:endParaRPr lang="en-US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2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5</a:t>
                      </a:r>
                      <a:endParaRPr lang="en-US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0.037</a:t>
                      </a:r>
                      <a:endParaRPr lang="en-US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10</a:t>
                      </a:r>
                      <a:endParaRPr lang="en-US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0.019</a:t>
                      </a:r>
                      <a:endParaRPr lang="en-US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15</a:t>
                      </a:r>
                      <a:endParaRPr lang="en-US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0.010</a:t>
                      </a:r>
                      <a:endParaRPr lang="en-US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95657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74320" y="1600200"/>
                <a:ext cx="8595360" cy="3309624"/>
              </a:xfrm>
            </p:spPr>
            <p:txBody>
              <a:bodyPr/>
              <a:lstStyle/>
              <a:p>
                <a:r>
                  <a:rPr lang="en-US" dirty="0">
                    <a:latin typeface="+mn-lt"/>
                  </a:rPr>
                  <a:t>Vulnerability/Risk level of substation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>
                    <a:latin typeface="+mn-lt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latin typeface="+mn-lt"/>
                  </a:rPr>
                  <a:t> (learned offline)</a:t>
                </a:r>
              </a:p>
              <a:p>
                <a:pPr marL="0" indent="0">
                  <a:buNone/>
                </a:pPr>
                <a:endParaRPr lang="en-US" dirty="0">
                  <a:latin typeface="+mn-lt"/>
                </a:endParaRPr>
              </a:p>
              <a:p>
                <a:r>
                  <a:rPr lang="en-US" dirty="0">
                    <a:latin typeface="+mn-lt"/>
                  </a:rPr>
                  <a:t>Probability of compromise for substation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>
                    <a:latin typeface="+mn-lt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latin typeface="+mn-lt"/>
                  </a:rPr>
                  <a:t> (learned online)</a:t>
                </a:r>
              </a:p>
              <a:p>
                <a:endParaRPr lang="en-US" dirty="0">
                  <a:latin typeface="+mn-lt"/>
                </a:endParaRPr>
              </a:p>
              <a:p>
                <a:r>
                  <a:rPr lang="en-US" dirty="0">
                    <a:latin typeface="+mn-lt"/>
                  </a:rPr>
                  <a:t>The updated impact factor of contingency ‘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>
                    <a:latin typeface="+mn-lt"/>
                  </a:rPr>
                  <a:t>’: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+mn-lt"/>
                  </a:rPr>
                  <a:t>	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𝑖𝑚𝑝𝑎𝑐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acc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𝑖𝑚𝑝𝑎𝑐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>
                  <a:latin typeface="+mn-lt"/>
                </a:endParaRPr>
              </a:p>
              <a:p>
                <a:endParaRPr lang="en-US" dirty="0">
                  <a:latin typeface="+mn-lt"/>
                </a:endParaRPr>
              </a:p>
              <a:p>
                <a:r>
                  <a:rPr lang="en-US" dirty="0">
                    <a:latin typeface="+mn-lt"/>
                  </a:rPr>
                  <a:t>The contingencies are ranked by their updated impact factors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4320" y="1600200"/>
                <a:ext cx="8595360" cy="3309624"/>
              </a:xfrm>
              <a:blipFill rotWithShape="0">
                <a:blip r:embed="rId2"/>
                <a:stretch>
                  <a:fillRect t="-23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Contingency Ranking with Cyber Information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205DB16-F3E1-7B41-BE18-DA9132C94C8C}" type="datetime4">
              <a:rPr lang="en-US" smtClean="0"/>
              <a:pPr/>
              <a:t>October 8, 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3722D57-58D6-9447-A6D5-A97F6C35A8FB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6650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Conclusions and Future Work</a:t>
            </a:r>
            <a:endParaRPr lang="en-US" dirty="0">
              <a:latin typeface="+mj-lt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205DB16-F3E1-7B41-BE18-DA9132C94C8C}" type="datetime4">
              <a:rPr lang="en-US" smtClean="0"/>
              <a:pPr/>
              <a:t>October 8, 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3722D57-58D6-9447-A6D5-A97F6C35A8F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5176905" y="3616229"/>
            <a:ext cx="2685107" cy="2090137"/>
          </a:xfrm>
          <a:prstGeom prst="rect">
            <a:avLst/>
          </a:prstGeom>
          <a:solidFill>
            <a:srgbClr val="70AD47">
              <a:lumMod val="20000"/>
              <a:lumOff val="80000"/>
            </a:srgbClr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195011" y="3637889"/>
            <a:ext cx="23622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Cyber Contingency Analysis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395569" y="3817669"/>
            <a:ext cx="3352800" cy="1507696"/>
          </a:xfrm>
          <a:prstGeom prst="rect">
            <a:avLst/>
          </a:prstGeom>
          <a:solidFill>
            <a:srgbClr val="70AD47">
              <a:lumMod val="20000"/>
              <a:lumOff val="80000"/>
            </a:srgbClr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14499" y="4238771"/>
            <a:ext cx="1066800" cy="617518"/>
          </a:xfrm>
          <a:prstGeom prst="rect">
            <a:avLst/>
          </a:prstGeom>
          <a:gradFill rotWithShape="1">
            <a:gsLst>
              <a:gs pos="0">
                <a:srgbClr val="4472C4">
                  <a:lumMod val="110000"/>
                  <a:satMod val="105000"/>
                  <a:tint val="67000"/>
                </a:srgbClr>
              </a:gs>
              <a:gs pos="50000">
                <a:srgbClr val="4472C4">
                  <a:lumMod val="105000"/>
                  <a:satMod val="103000"/>
                  <a:tint val="73000"/>
                </a:srgbClr>
              </a:gs>
              <a:gs pos="100000">
                <a:srgbClr val="4472C4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Measurement from field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1501193" y="4238773"/>
            <a:ext cx="914400" cy="617517"/>
          </a:xfrm>
          <a:prstGeom prst="rect">
            <a:avLst/>
          </a:prstGeom>
          <a:gradFill rotWithShape="1">
            <a:gsLst>
              <a:gs pos="0">
                <a:srgbClr val="4472C4">
                  <a:lumMod val="110000"/>
                  <a:satMod val="105000"/>
                  <a:tint val="67000"/>
                </a:srgbClr>
              </a:gs>
              <a:gs pos="50000">
                <a:srgbClr val="4472C4">
                  <a:lumMod val="105000"/>
                  <a:satMod val="103000"/>
                  <a:tint val="73000"/>
                </a:srgbClr>
              </a:gs>
              <a:gs pos="100000">
                <a:srgbClr val="4472C4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State Estimator</a:t>
            </a:r>
          </a:p>
        </p:txBody>
      </p:sp>
      <p:sp>
        <p:nvSpPr>
          <p:cNvPr id="41" name="Rectangle 40"/>
          <p:cNvSpPr/>
          <p:nvPr/>
        </p:nvSpPr>
        <p:spPr>
          <a:xfrm>
            <a:off x="2303125" y="2868278"/>
            <a:ext cx="1568390" cy="617517"/>
          </a:xfrm>
          <a:prstGeom prst="rect">
            <a:avLst/>
          </a:prstGeom>
          <a:solidFill>
            <a:srgbClr val="ED7D31">
              <a:lumMod val="20000"/>
              <a:lumOff val="80000"/>
            </a:srgbClr>
          </a:solidFill>
          <a:ln w="12700" cap="flat" cmpd="sng" algn="ctr">
            <a:solidFill>
              <a:srgbClr val="ED7D31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Possible Compromised measurements (PCM)</a:t>
            </a:r>
          </a:p>
        </p:txBody>
      </p:sp>
      <p:sp>
        <p:nvSpPr>
          <p:cNvPr id="42" name="Flowchart: Data 41"/>
          <p:cNvSpPr/>
          <p:nvPr/>
        </p:nvSpPr>
        <p:spPr>
          <a:xfrm>
            <a:off x="5185035" y="2274144"/>
            <a:ext cx="1096391" cy="617517"/>
          </a:xfrm>
          <a:prstGeom prst="flowChartInputOutput">
            <a:avLst/>
          </a:prstGeom>
          <a:solidFill>
            <a:srgbClr val="ED7D31">
              <a:lumMod val="20000"/>
              <a:lumOff val="80000"/>
            </a:srgbClr>
          </a:solidFill>
          <a:ln w="12700" cap="flat" cmpd="sng" algn="ctr">
            <a:solidFill>
              <a:srgbClr val="ED7D31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SIEM logs</a:t>
            </a:r>
          </a:p>
        </p:txBody>
      </p:sp>
      <p:sp>
        <p:nvSpPr>
          <p:cNvPr id="43" name="Rectangle 42"/>
          <p:cNvSpPr/>
          <p:nvPr/>
        </p:nvSpPr>
        <p:spPr>
          <a:xfrm>
            <a:off x="2614768" y="4238774"/>
            <a:ext cx="914400" cy="617517"/>
          </a:xfrm>
          <a:prstGeom prst="rect">
            <a:avLst/>
          </a:prstGeom>
          <a:gradFill rotWithShape="1">
            <a:gsLst>
              <a:gs pos="0">
                <a:srgbClr val="4472C4">
                  <a:lumMod val="110000"/>
                  <a:satMod val="105000"/>
                  <a:tint val="67000"/>
                </a:srgbClr>
              </a:gs>
              <a:gs pos="50000">
                <a:srgbClr val="4472C4">
                  <a:lumMod val="105000"/>
                  <a:satMod val="103000"/>
                  <a:tint val="73000"/>
                </a:srgbClr>
              </a:gs>
              <a:gs pos="100000">
                <a:srgbClr val="4472C4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Bad data Detection</a:t>
            </a:r>
          </a:p>
        </p:txBody>
      </p:sp>
      <p:sp>
        <p:nvSpPr>
          <p:cNvPr id="44" name="Rectangle 43"/>
          <p:cNvSpPr/>
          <p:nvPr/>
        </p:nvSpPr>
        <p:spPr>
          <a:xfrm>
            <a:off x="5271212" y="4043780"/>
            <a:ext cx="914400" cy="617517"/>
          </a:xfrm>
          <a:prstGeom prst="rect">
            <a:avLst/>
          </a:prstGeom>
          <a:gradFill rotWithShape="1">
            <a:gsLst>
              <a:gs pos="0">
                <a:srgbClr val="4472C4">
                  <a:lumMod val="110000"/>
                  <a:satMod val="105000"/>
                  <a:tint val="67000"/>
                </a:srgbClr>
              </a:gs>
              <a:gs pos="50000">
                <a:srgbClr val="4472C4">
                  <a:lumMod val="105000"/>
                  <a:satMod val="103000"/>
                  <a:tint val="73000"/>
                </a:srgbClr>
              </a:gs>
              <a:gs pos="100000">
                <a:srgbClr val="4472C4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Cyber CA</a:t>
            </a:r>
          </a:p>
        </p:txBody>
      </p:sp>
      <p:sp>
        <p:nvSpPr>
          <p:cNvPr id="45" name="Rectangle 44"/>
          <p:cNvSpPr/>
          <p:nvPr/>
        </p:nvSpPr>
        <p:spPr>
          <a:xfrm>
            <a:off x="5271212" y="4875073"/>
            <a:ext cx="914400" cy="617517"/>
          </a:xfrm>
          <a:prstGeom prst="rect">
            <a:avLst/>
          </a:prstGeom>
          <a:gradFill rotWithShape="1">
            <a:gsLst>
              <a:gs pos="0">
                <a:srgbClr val="4472C4">
                  <a:lumMod val="110000"/>
                  <a:satMod val="105000"/>
                  <a:tint val="67000"/>
                </a:srgbClr>
              </a:gs>
              <a:gs pos="50000">
                <a:srgbClr val="4472C4">
                  <a:lumMod val="105000"/>
                  <a:satMod val="103000"/>
                  <a:tint val="73000"/>
                </a:srgbClr>
              </a:gs>
              <a:gs pos="100000">
                <a:srgbClr val="4472C4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Traditional CA</a:t>
            </a:r>
          </a:p>
        </p:txBody>
      </p:sp>
      <p:sp>
        <p:nvSpPr>
          <p:cNvPr id="46" name="Rectangle 45"/>
          <p:cNvSpPr/>
          <p:nvPr/>
        </p:nvSpPr>
        <p:spPr>
          <a:xfrm>
            <a:off x="8107215" y="4450034"/>
            <a:ext cx="914400" cy="617517"/>
          </a:xfrm>
          <a:prstGeom prst="rect">
            <a:avLst/>
          </a:prstGeom>
          <a:solidFill>
            <a:srgbClr val="70AD47">
              <a:lumMod val="20000"/>
              <a:lumOff val="80000"/>
            </a:srgbClr>
          </a:soli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Alarm processing</a:t>
            </a:r>
          </a:p>
        </p:txBody>
      </p:sp>
      <p:sp>
        <p:nvSpPr>
          <p:cNvPr id="47" name="Flowchart: Terminator 46"/>
          <p:cNvSpPr/>
          <p:nvPr/>
        </p:nvSpPr>
        <p:spPr>
          <a:xfrm>
            <a:off x="3786814" y="4392684"/>
            <a:ext cx="914400" cy="309692"/>
          </a:xfrm>
          <a:prstGeom prst="flowChartTerminator">
            <a:avLst/>
          </a:prstGeom>
          <a:gradFill rotWithShape="1">
            <a:gsLst>
              <a:gs pos="0">
                <a:srgbClr val="5B9BD5">
                  <a:lumMod val="110000"/>
                  <a:satMod val="105000"/>
                  <a:tint val="67000"/>
                </a:srgbClr>
              </a:gs>
              <a:gs pos="50000">
                <a:srgbClr val="5B9BD5">
                  <a:lumMod val="105000"/>
                  <a:satMod val="103000"/>
                  <a:tint val="73000"/>
                </a:srgbClr>
              </a:gs>
              <a:gs pos="100000">
                <a:srgbClr val="5B9BD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 Results</a:t>
            </a:r>
          </a:p>
        </p:txBody>
      </p:sp>
      <p:sp>
        <p:nvSpPr>
          <p:cNvPr id="48" name="Flowchart: Terminator 47"/>
          <p:cNvSpPr/>
          <p:nvPr/>
        </p:nvSpPr>
        <p:spPr>
          <a:xfrm>
            <a:off x="6614148" y="4460006"/>
            <a:ext cx="1171664" cy="609600"/>
          </a:xfrm>
          <a:prstGeom prst="flowChartTerminator">
            <a:avLst/>
          </a:prstGeom>
          <a:gradFill rotWithShape="1">
            <a:gsLst>
              <a:gs pos="0">
                <a:srgbClr val="5B9BD5">
                  <a:lumMod val="110000"/>
                  <a:satMod val="105000"/>
                  <a:tint val="67000"/>
                </a:srgbClr>
              </a:gs>
              <a:gs pos="50000">
                <a:srgbClr val="5B9BD5">
                  <a:lumMod val="105000"/>
                  <a:satMod val="103000"/>
                  <a:tint val="73000"/>
                </a:srgbClr>
              </a:gs>
              <a:gs pos="100000">
                <a:srgbClr val="5B9BD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Ranking of all analyzed contingencies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395568" y="3839330"/>
            <a:ext cx="18746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Cyber State Estimation</a:t>
            </a:r>
          </a:p>
        </p:txBody>
      </p:sp>
      <p:cxnSp>
        <p:nvCxnSpPr>
          <p:cNvPr id="50" name="Straight Arrow Connector 49"/>
          <p:cNvCxnSpPr>
            <a:stCxn id="39" idx="3"/>
            <a:endCxn id="40" idx="1"/>
          </p:cNvCxnSpPr>
          <p:nvPr/>
        </p:nvCxnSpPr>
        <p:spPr>
          <a:xfrm>
            <a:off x="1181299" y="4547530"/>
            <a:ext cx="319894" cy="2"/>
          </a:xfrm>
          <a:prstGeom prst="straightConnector1">
            <a:avLst/>
          </a:prstGeom>
          <a:noFill/>
          <a:ln w="1270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51" name="Straight Arrow Connector 50"/>
          <p:cNvCxnSpPr>
            <a:stCxn id="40" idx="3"/>
            <a:endCxn id="43" idx="1"/>
          </p:cNvCxnSpPr>
          <p:nvPr/>
        </p:nvCxnSpPr>
        <p:spPr>
          <a:xfrm>
            <a:off x="2415594" y="4547532"/>
            <a:ext cx="199175" cy="1"/>
          </a:xfrm>
          <a:prstGeom prst="straightConnector1">
            <a:avLst/>
          </a:prstGeom>
          <a:noFill/>
          <a:ln w="1270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52" name="Straight Arrow Connector 51"/>
          <p:cNvCxnSpPr>
            <a:stCxn id="43" idx="3"/>
            <a:endCxn id="47" idx="1"/>
          </p:cNvCxnSpPr>
          <p:nvPr/>
        </p:nvCxnSpPr>
        <p:spPr>
          <a:xfrm flipV="1">
            <a:off x="3529168" y="4547530"/>
            <a:ext cx="257646" cy="2"/>
          </a:xfrm>
          <a:prstGeom prst="straightConnector1">
            <a:avLst/>
          </a:prstGeom>
          <a:noFill/>
          <a:ln w="1270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53" name="Elbow Connector 52"/>
          <p:cNvCxnSpPr>
            <a:stCxn id="43" idx="2"/>
            <a:endCxn id="40" idx="2"/>
          </p:cNvCxnSpPr>
          <p:nvPr/>
        </p:nvCxnSpPr>
        <p:spPr>
          <a:xfrm rot="5400000" flipH="1">
            <a:off x="2515181" y="4299504"/>
            <a:ext cx="1" cy="1113575"/>
          </a:xfrm>
          <a:prstGeom prst="bentConnector3">
            <a:avLst>
              <a:gd name="adj1" fmla="val -22860000000"/>
            </a:avLst>
          </a:prstGeom>
          <a:noFill/>
          <a:ln w="1270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54" name="Elbow Connector 53"/>
          <p:cNvCxnSpPr>
            <a:stCxn id="42" idx="2"/>
            <a:endCxn id="41" idx="0"/>
          </p:cNvCxnSpPr>
          <p:nvPr/>
        </p:nvCxnSpPr>
        <p:spPr>
          <a:xfrm rot="10800000" flipV="1">
            <a:off x="3087320" y="2582902"/>
            <a:ext cx="2207354" cy="285375"/>
          </a:xfrm>
          <a:prstGeom prst="bentConnector2">
            <a:avLst/>
          </a:prstGeom>
          <a:noFill/>
          <a:ln w="12700" cap="flat" cmpd="sng" algn="ctr">
            <a:solidFill>
              <a:srgbClr val="ED7D31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55" name="Elbow Connector 54"/>
          <p:cNvCxnSpPr>
            <a:stCxn id="47" idx="3"/>
            <a:endCxn id="44" idx="1"/>
          </p:cNvCxnSpPr>
          <p:nvPr/>
        </p:nvCxnSpPr>
        <p:spPr>
          <a:xfrm flipV="1">
            <a:off x="4701214" y="4352539"/>
            <a:ext cx="569998" cy="194991"/>
          </a:xfrm>
          <a:prstGeom prst="bentConnector3">
            <a:avLst/>
          </a:prstGeom>
          <a:noFill/>
          <a:ln w="1270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56" name="Elbow Connector 55"/>
          <p:cNvCxnSpPr>
            <a:stCxn id="47" idx="3"/>
            <a:endCxn id="45" idx="1"/>
          </p:cNvCxnSpPr>
          <p:nvPr/>
        </p:nvCxnSpPr>
        <p:spPr>
          <a:xfrm>
            <a:off x="4701214" y="4547530"/>
            <a:ext cx="569998" cy="636302"/>
          </a:xfrm>
          <a:prstGeom prst="bentConnector3">
            <a:avLst/>
          </a:prstGeom>
          <a:noFill/>
          <a:ln w="1270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57" name="Elbow Connector 56"/>
          <p:cNvCxnSpPr>
            <a:stCxn id="44" idx="3"/>
            <a:endCxn id="48" idx="1"/>
          </p:cNvCxnSpPr>
          <p:nvPr/>
        </p:nvCxnSpPr>
        <p:spPr>
          <a:xfrm>
            <a:off x="6185612" y="4352539"/>
            <a:ext cx="428536" cy="412267"/>
          </a:xfrm>
          <a:prstGeom prst="bentConnector3">
            <a:avLst/>
          </a:prstGeom>
          <a:noFill/>
          <a:ln w="1270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58" name="Elbow Connector 57"/>
          <p:cNvCxnSpPr>
            <a:stCxn id="45" idx="3"/>
            <a:endCxn id="48" idx="1"/>
          </p:cNvCxnSpPr>
          <p:nvPr/>
        </p:nvCxnSpPr>
        <p:spPr>
          <a:xfrm flipV="1">
            <a:off x="6185612" y="4764806"/>
            <a:ext cx="428536" cy="419026"/>
          </a:xfrm>
          <a:prstGeom prst="bentConnector3">
            <a:avLst/>
          </a:prstGeom>
          <a:noFill/>
          <a:ln w="1270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59" name="Straight Arrow Connector 58"/>
          <p:cNvCxnSpPr>
            <a:stCxn id="41" idx="2"/>
            <a:endCxn id="43" idx="0"/>
          </p:cNvCxnSpPr>
          <p:nvPr/>
        </p:nvCxnSpPr>
        <p:spPr>
          <a:xfrm flipH="1">
            <a:off x="3071968" y="3485795"/>
            <a:ext cx="15352" cy="752979"/>
          </a:xfrm>
          <a:prstGeom prst="straightConnector1">
            <a:avLst/>
          </a:prstGeom>
          <a:noFill/>
          <a:ln w="12700" cap="flat" cmpd="sng" algn="ctr">
            <a:solidFill>
              <a:srgbClr val="ED7D31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60" name="Elbow Connector 59"/>
          <p:cNvCxnSpPr>
            <a:stCxn id="42" idx="5"/>
            <a:endCxn id="46" idx="0"/>
          </p:cNvCxnSpPr>
          <p:nvPr/>
        </p:nvCxnSpPr>
        <p:spPr>
          <a:xfrm>
            <a:off x="6171787" y="2582903"/>
            <a:ext cx="2392628" cy="1867131"/>
          </a:xfrm>
          <a:prstGeom prst="bentConnector2">
            <a:avLst/>
          </a:prstGeom>
          <a:noFill/>
          <a:ln w="6350" cap="flat" cmpd="sng" algn="ctr">
            <a:solidFill>
              <a:srgbClr val="ED7D31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61" name="Straight Arrow Connector 60"/>
          <p:cNvCxnSpPr>
            <a:stCxn id="48" idx="3"/>
            <a:endCxn id="46" idx="1"/>
          </p:cNvCxnSpPr>
          <p:nvPr/>
        </p:nvCxnSpPr>
        <p:spPr>
          <a:xfrm flipV="1">
            <a:off x="7785812" y="4758793"/>
            <a:ext cx="321403" cy="6013"/>
          </a:xfrm>
          <a:prstGeom prst="straightConnector1">
            <a:avLst/>
          </a:prstGeom>
          <a:noFill/>
          <a:ln w="1270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62" name="Elbow Connector 61"/>
          <p:cNvCxnSpPr>
            <a:stCxn id="47" idx="2"/>
            <a:endCxn id="46" idx="2"/>
          </p:cNvCxnSpPr>
          <p:nvPr/>
        </p:nvCxnSpPr>
        <p:spPr>
          <a:xfrm rot="16200000" flipH="1">
            <a:off x="6221627" y="2724762"/>
            <a:ext cx="365175" cy="4320401"/>
          </a:xfrm>
          <a:prstGeom prst="bentConnector3">
            <a:avLst>
              <a:gd name="adj1" fmla="val 321270"/>
            </a:avLst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63" name="Straight Arrow Connector 62"/>
          <p:cNvCxnSpPr>
            <a:stCxn id="42" idx="4"/>
            <a:endCxn id="44" idx="0"/>
          </p:cNvCxnSpPr>
          <p:nvPr/>
        </p:nvCxnSpPr>
        <p:spPr>
          <a:xfrm flipH="1">
            <a:off x="5728412" y="2891661"/>
            <a:ext cx="4819" cy="1152119"/>
          </a:xfrm>
          <a:prstGeom prst="straightConnector1">
            <a:avLst/>
          </a:prstGeom>
          <a:noFill/>
          <a:ln w="12700" cap="flat" cmpd="sng" algn="ctr">
            <a:solidFill>
              <a:srgbClr val="ED7D31"/>
            </a:solidFill>
            <a:prstDash val="solid"/>
            <a:miter lim="800000"/>
            <a:tailEnd type="triangle"/>
          </a:ln>
          <a:effectLst/>
        </p:spPr>
      </p:cxnSp>
      <p:sp>
        <p:nvSpPr>
          <p:cNvPr id="67" name="Content Placeholder 2"/>
          <p:cNvSpPr>
            <a:spLocks noGrp="1"/>
          </p:cNvSpPr>
          <p:nvPr>
            <p:ph idx="1"/>
          </p:nvPr>
        </p:nvSpPr>
        <p:spPr>
          <a:xfrm>
            <a:off x="274320" y="1375921"/>
            <a:ext cx="8595360" cy="1046440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Improved existing SE </a:t>
            </a:r>
            <a:r>
              <a:rPr lang="en-US" dirty="0" smtClean="0">
                <a:latin typeface="+mn-lt"/>
              </a:rPr>
              <a:t>and CA algorithms </a:t>
            </a:r>
            <a:r>
              <a:rPr lang="en-US" dirty="0" smtClean="0">
                <a:latin typeface="+mn-lt"/>
              </a:rPr>
              <a:t>by considering cyber information</a:t>
            </a:r>
            <a:endParaRPr lang="en-US" dirty="0" smtClean="0">
              <a:latin typeface="+mn-lt"/>
            </a:endParaRPr>
          </a:p>
          <a:p>
            <a:r>
              <a:rPr lang="en-US" dirty="0" smtClean="0">
                <a:latin typeface="+mn-lt"/>
              </a:rPr>
              <a:t>Provided a cyber-physical test system for simulation studies</a:t>
            </a:r>
          </a:p>
          <a:p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49198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Outline</a:t>
            </a:r>
            <a:endParaRPr lang="en-US" dirty="0">
              <a:latin typeface="+mj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205DB16-F3E1-7B41-BE18-DA9132C94C8C}" type="datetime4">
              <a:rPr lang="en-US" smtClean="0"/>
              <a:pPr/>
              <a:t>October 8, 2015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3722D57-58D6-9447-A6D5-A97F6C35A8F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74320" y="1600200"/>
            <a:ext cx="8595360" cy="2819233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Motivations</a:t>
            </a:r>
          </a:p>
          <a:p>
            <a:r>
              <a:rPr lang="en-US" dirty="0" smtClean="0">
                <a:latin typeface="+mn-lt"/>
              </a:rPr>
              <a:t>Cyber-aware State Estimation Framework</a:t>
            </a:r>
          </a:p>
          <a:p>
            <a:r>
              <a:rPr lang="en-US" dirty="0" smtClean="0">
                <a:latin typeface="+mn-lt"/>
              </a:rPr>
              <a:t>Cyber-aware Contingency Analysis Framework</a:t>
            </a:r>
          </a:p>
          <a:p>
            <a:r>
              <a:rPr lang="en-US" dirty="0" smtClean="0">
                <a:latin typeface="+mn-lt"/>
              </a:rPr>
              <a:t>Cyber-physical data creation</a:t>
            </a:r>
          </a:p>
          <a:p>
            <a:pPr lvl="1"/>
            <a:r>
              <a:rPr lang="en-US" dirty="0" smtClean="0">
                <a:latin typeface="+mn-lt"/>
              </a:rPr>
              <a:t>Modeling the SCADA network</a:t>
            </a:r>
          </a:p>
          <a:p>
            <a:pPr lvl="1"/>
            <a:r>
              <a:rPr lang="en-US" dirty="0" smtClean="0">
                <a:latin typeface="+mn-lt"/>
              </a:rPr>
              <a:t>Modeling cyber vulnerability</a:t>
            </a:r>
          </a:p>
          <a:p>
            <a:r>
              <a:rPr lang="en-US" dirty="0" smtClean="0">
                <a:latin typeface="+mn-lt"/>
              </a:rPr>
              <a:t>Conclusions and future work</a:t>
            </a:r>
          </a:p>
          <a:p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0171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74320" y="1600200"/>
            <a:ext cx="5431536" cy="4520183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sz="2400" dirty="0">
                <a:latin typeface="+mn-lt"/>
                <a:ea typeface="ＭＳ Ｐゴシック" pitchFamily="34" charset="-128"/>
              </a:rPr>
              <a:t>CEDS/NSTB (OE-10) Research Agenda</a:t>
            </a:r>
          </a:p>
          <a:p>
            <a:pPr>
              <a:defRPr/>
            </a:pPr>
            <a:r>
              <a:rPr lang="en-US" sz="2400" dirty="0">
                <a:latin typeface="+mn-lt"/>
                <a:ea typeface="ＭＳ Ｐゴシック" pitchFamily="34" charset="-128"/>
              </a:rPr>
              <a:t>Original Roadmap 2006, updated 2011</a:t>
            </a:r>
          </a:p>
          <a:p>
            <a:pPr lvl="1">
              <a:defRPr/>
            </a:pPr>
            <a:r>
              <a:rPr lang="en-US" sz="2000" dirty="0">
                <a:latin typeface="+mn-lt"/>
                <a:ea typeface="ＭＳ Ｐゴシック" pitchFamily="34" charset="-128"/>
                <a:hlinkClick r:id="rId2" tooltip="Control Systems Roadmap"/>
              </a:rPr>
              <a:t>www.controlsystemsroadmap.net</a:t>
            </a:r>
            <a:endParaRPr lang="en-US" sz="2000" dirty="0">
              <a:latin typeface="+mn-lt"/>
              <a:ea typeface="ＭＳ Ｐゴシック" pitchFamily="34" charset="-128"/>
            </a:endParaRPr>
          </a:p>
          <a:p>
            <a:r>
              <a:rPr lang="en-US" sz="2400" dirty="0">
                <a:latin typeface="+mn-lt"/>
                <a:ea typeface="ＭＳ Ｐゴシック" pitchFamily="34" charset="-128"/>
              </a:rPr>
              <a:t>Challenges: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>
                <a:latin typeface="+mn-lt"/>
                <a:ea typeface="ＭＳ Ｐゴシック" pitchFamily="34" charset="-128"/>
              </a:rPr>
              <a:t>Address Roadmap with partnered research leading to commercial solutions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>
                <a:latin typeface="+mn-lt"/>
                <a:ea typeface="ＭＳ Ｐゴシック" pitchFamily="34" charset="-128"/>
              </a:rPr>
              <a:t>Influencing Supply Chain</a:t>
            </a:r>
          </a:p>
          <a:p>
            <a:pPr>
              <a:buFont typeface="Arial" pitchFamily="34" charset="0"/>
              <a:buChar char="•"/>
            </a:pPr>
            <a:r>
              <a:rPr lang="en-US" sz="2200" b="1" i="1" dirty="0">
                <a:latin typeface="+mn-lt"/>
                <a:ea typeface="ＭＳ Ｐゴシック" pitchFamily="34" charset="-128"/>
              </a:rPr>
              <a:t>Advanced Persistent Threat</a:t>
            </a:r>
          </a:p>
          <a:p>
            <a:pPr lvl="1"/>
            <a:r>
              <a:rPr lang="en-US" sz="1700" i="1" u="sng" dirty="0">
                <a:latin typeface="+mn-lt"/>
                <a:ea typeface="ＭＳ Ｐゴシック" pitchFamily="34" charset="-128"/>
              </a:rPr>
              <a:t>Advanced </a:t>
            </a:r>
            <a:r>
              <a:rPr lang="en-US" sz="1700" i="1" dirty="0">
                <a:latin typeface="+mn-lt"/>
                <a:ea typeface="ＭＳ Ｐゴシック" pitchFamily="34" charset="-128"/>
              </a:rPr>
              <a:t>– Operators behind the threat utilize the </a:t>
            </a:r>
            <a:r>
              <a:rPr lang="en-US" sz="1700" b="1" i="1" dirty="0">
                <a:latin typeface="+mn-lt"/>
                <a:ea typeface="ＭＳ Ｐゴシック" pitchFamily="34" charset="-128"/>
              </a:rPr>
              <a:t>full spectrum of intelligence </a:t>
            </a:r>
            <a:r>
              <a:rPr lang="en-US" sz="1700" i="1" dirty="0">
                <a:latin typeface="+mn-lt"/>
                <a:ea typeface="ＭＳ Ｐゴシック" pitchFamily="34" charset="-128"/>
              </a:rPr>
              <a:t>gathering techniques.</a:t>
            </a:r>
          </a:p>
          <a:p>
            <a:pPr lvl="1"/>
            <a:r>
              <a:rPr lang="en-US" sz="1700" i="1" u="sng" dirty="0">
                <a:latin typeface="+mn-lt"/>
                <a:ea typeface="ＭＳ Ｐゴシック" pitchFamily="34" charset="-128"/>
              </a:rPr>
              <a:t>Persistent</a:t>
            </a:r>
            <a:r>
              <a:rPr lang="en-US" sz="1700" i="1" dirty="0">
                <a:latin typeface="+mn-lt"/>
                <a:ea typeface="ＭＳ Ｐゴシック" pitchFamily="34" charset="-128"/>
              </a:rPr>
              <a:t> – Operators give </a:t>
            </a:r>
            <a:r>
              <a:rPr lang="en-US" sz="1700" b="1" i="1" dirty="0">
                <a:latin typeface="+mn-lt"/>
                <a:ea typeface="ＭＳ Ｐゴシック" pitchFamily="34" charset="-128"/>
              </a:rPr>
              <a:t>priority to a specific task over time</a:t>
            </a:r>
            <a:r>
              <a:rPr lang="en-US" sz="1700" i="1" dirty="0">
                <a:latin typeface="+mn-lt"/>
                <a:ea typeface="ＭＳ Ｐゴシック" pitchFamily="34" charset="-128"/>
              </a:rPr>
              <a:t>, rather than opportunistically seeking to achieve the defined objectives.</a:t>
            </a:r>
          </a:p>
          <a:p>
            <a:pPr lvl="1"/>
            <a:r>
              <a:rPr lang="en-US" sz="1700" i="1" u="sng" dirty="0">
                <a:latin typeface="+mn-lt"/>
                <a:ea typeface="ＭＳ Ｐゴシック" pitchFamily="34" charset="-128"/>
              </a:rPr>
              <a:t>Threat</a:t>
            </a:r>
            <a:r>
              <a:rPr lang="en-US" sz="1700" i="1" dirty="0">
                <a:latin typeface="+mn-lt"/>
                <a:ea typeface="ＭＳ Ｐゴシック" pitchFamily="34" charset="-128"/>
              </a:rPr>
              <a:t> – Means that operators have a specific objective and are </a:t>
            </a:r>
            <a:r>
              <a:rPr lang="en-US" sz="1700" b="1" i="1" dirty="0">
                <a:latin typeface="+mn-lt"/>
                <a:ea typeface="ＭＳ Ｐゴシック" pitchFamily="34" charset="-128"/>
              </a:rPr>
              <a:t>skilled, motivated, organized and well funded</a:t>
            </a:r>
            <a:r>
              <a:rPr lang="en-US" sz="1700" i="1" dirty="0">
                <a:latin typeface="+mn-lt"/>
                <a:ea typeface="ＭＳ Ｐゴシック" pitchFamily="34" charset="-128"/>
              </a:rPr>
              <a:t>.</a:t>
            </a:r>
            <a:endParaRPr lang="en-US" sz="2600" dirty="0">
              <a:latin typeface="+mn-lt"/>
              <a:ea typeface="ＭＳ Ｐゴシック" pitchFamily="34" charset="-128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  <a:ea typeface="ＭＳ Ｐゴシック" pitchFamily="34" charset="-128"/>
              </a:rPr>
              <a:t>Strategy: DOE-OE Control Systems Roadmap</a:t>
            </a:r>
            <a:endParaRPr lang="en-US" dirty="0">
              <a:latin typeface="+mj-lt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B4E1721-1FC2-AF49-8BD0-CDC84A90F16D}" type="datetime4">
              <a:rPr lang="en-US" smtClean="0"/>
              <a:t>October 8, 2015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05DBE7-0ACF-E348-BBE2-A615BCE1D797}" type="slidenum">
              <a:rPr lang="en-US" smtClean="0"/>
              <a:t>3</a:t>
            </a:fld>
            <a:endParaRPr lang="en-US"/>
          </a:p>
        </p:txBody>
      </p:sp>
      <p:pic>
        <p:nvPicPr>
          <p:cNvPr id="9" name="Content Placeholder 3" descr="Energy Roadmap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97" r="324"/>
          <a:stretch/>
        </p:blipFill>
        <p:spPr bwMode="auto">
          <a:xfrm>
            <a:off x="6675120" y="1293813"/>
            <a:ext cx="1920240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065838" y="4275138"/>
            <a:ext cx="290935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ja-JP" altLang="en-US" sz="1600" b="1" dirty="0">
                <a:latin typeface="+mn-lt"/>
              </a:rPr>
              <a:t>“</a:t>
            </a:r>
            <a:r>
              <a:rPr lang="en-US" altLang="ja-JP" sz="1600" b="1" dirty="0">
                <a:latin typeface="+mn-lt"/>
              </a:rPr>
              <a:t>In 10 years, control systems for critical applications will be designed, installed, operated, and maintained to survive an intentional cyber assault with no loss of critical function.</a:t>
            </a:r>
            <a:r>
              <a:rPr lang="ja-JP" altLang="en-US" sz="1600" b="1" dirty="0">
                <a:latin typeface="+mn-lt"/>
              </a:rPr>
              <a:t>”</a:t>
            </a:r>
            <a:endParaRPr lang="en-US" sz="1600" b="1" dirty="0">
              <a:latin typeface="+mn-lt"/>
            </a:endParaRPr>
          </a:p>
        </p:txBody>
      </p:sp>
      <p:pic>
        <p:nvPicPr>
          <p:cNvPr id="11" name="Picture 10" descr="RoadMap2011DRAFT.tif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65838" y="1998663"/>
            <a:ext cx="1768475" cy="2273300"/>
          </a:xfrm>
          <a:prstGeom prst="rect">
            <a:avLst/>
          </a:prstGeom>
          <a:noFill/>
          <a:ln>
            <a:noFill/>
          </a:ln>
          <a:effectLst>
            <a:outerShdw blurRad="63500" dist="50800" dir="12600003" sx="102000" sy="102000" algn="tl" rotWithShape="0">
              <a:srgbClr val="000000">
                <a:alpha val="42998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1354376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" y="1600200"/>
            <a:ext cx="8595360" cy="3637919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Modernization of the electric grid will increase its vulnerability to potential cyberattacks.</a:t>
            </a:r>
          </a:p>
          <a:p>
            <a:r>
              <a:rPr lang="en-US" dirty="0" smtClean="0">
                <a:latin typeface="+mn-lt"/>
              </a:rPr>
              <a:t>Grid </a:t>
            </a:r>
            <a:r>
              <a:rPr lang="en-US" dirty="0" smtClean="0">
                <a:latin typeface="+mn-lt"/>
              </a:rPr>
              <a:t>operators are monitoring the electrical system </a:t>
            </a:r>
            <a:r>
              <a:rPr lang="en-US" dirty="0" smtClean="0">
                <a:latin typeface="+mn-lt"/>
              </a:rPr>
              <a:t>24/7</a:t>
            </a:r>
            <a:endParaRPr lang="en-US" dirty="0" smtClean="0">
              <a:latin typeface="+mn-lt"/>
            </a:endParaRPr>
          </a:p>
          <a:p>
            <a:pPr lvl="1"/>
            <a:r>
              <a:rPr lang="en-US" dirty="0" smtClean="0">
                <a:latin typeface="+mn-lt"/>
              </a:rPr>
              <a:t>They are first to notice inconsistency/misbehavior in SCADA </a:t>
            </a:r>
            <a:r>
              <a:rPr lang="en-US" dirty="0" smtClean="0">
                <a:latin typeface="+mn-lt"/>
              </a:rPr>
              <a:t>system.</a:t>
            </a:r>
          </a:p>
          <a:p>
            <a:pPr lvl="1"/>
            <a:r>
              <a:rPr lang="en-US" dirty="0" smtClean="0">
                <a:latin typeface="+mn-lt"/>
              </a:rPr>
              <a:t>Cyber SE can help confirm their observations.</a:t>
            </a:r>
            <a:endParaRPr lang="en-US" dirty="0" smtClean="0">
              <a:latin typeface="+mn-lt"/>
            </a:endParaRPr>
          </a:p>
          <a:p>
            <a:r>
              <a:rPr lang="en-US" dirty="0" smtClean="0">
                <a:latin typeface="+mn-lt"/>
              </a:rPr>
              <a:t>Operation of electrical system requires proper communications between control center substations</a:t>
            </a:r>
          </a:p>
          <a:p>
            <a:pPr lvl="1"/>
            <a:r>
              <a:rPr lang="en-US" dirty="0" smtClean="0">
                <a:latin typeface="+mn-lt"/>
              </a:rPr>
              <a:t>Operators need to be able to relate possible lost of communications to ability to control the </a:t>
            </a:r>
            <a:r>
              <a:rPr lang="en-US" dirty="0" smtClean="0">
                <a:latin typeface="+mn-lt"/>
              </a:rPr>
              <a:t>grid.</a:t>
            </a:r>
          </a:p>
          <a:p>
            <a:pPr lvl="1"/>
            <a:r>
              <a:rPr lang="en-US" dirty="0" smtClean="0">
                <a:latin typeface="+mn-lt"/>
              </a:rPr>
              <a:t>It is necessary to consider cyber information for contingency analysis.</a:t>
            </a:r>
            <a:endParaRPr lang="en-US" dirty="0" smtClean="0">
              <a:latin typeface="+mn-lt"/>
            </a:endParaRP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Motivation</a:t>
            </a:r>
            <a:endParaRPr lang="en-US" dirty="0">
              <a:latin typeface="+mj-lt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205DB16-F3E1-7B41-BE18-DA9132C94C8C}" type="datetime4">
              <a:rPr lang="en-US" smtClean="0"/>
              <a:pPr/>
              <a:t>October 8, 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3722D57-58D6-9447-A6D5-A97F6C35A8F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42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" y="1600200"/>
            <a:ext cx="5236464" cy="4862870"/>
          </a:xfrm>
        </p:spPr>
        <p:txBody>
          <a:bodyPr/>
          <a:lstStyle/>
          <a:p>
            <a:pPr marL="169863" indent="-169863">
              <a:lnSpc>
                <a:spcPct val="110000"/>
              </a:lnSpc>
              <a:spcAft>
                <a:spcPts val="600"/>
              </a:spcAft>
            </a:pPr>
            <a:r>
              <a:rPr lang="en-US" sz="1800" b="1" dirty="0">
                <a:latin typeface="+mn-lt"/>
                <a:cs typeface="Arial" panose="020B0604020202020204" pitchFamily="34" charset="0"/>
              </a:rPr>
              <a:t>Purpose:</a:t>
            </a:r>
            <a:r>
              <a:rPr lang="en-US" sz="1800" dirty="0">
                <a:latin typeface="+mn-lt"/>
                <a:cs typeface="Arial" panose="020B0604020202020204" pitchFamily="34" charset="0"/>
              </a:rPr>
              <a:t> Define cybersecurity functions that can be added to EMS decision support tools.  </a:t>
            </a:r>
          </a:p>
          <a:p>
            <a:pPr marL="169863" indent="-169863">
              <a:lnSpc>
                <a:spcPct val="110000"/>
              </a:lnSpc>
              <a:spcAft>
                <a:spcPts val="600"/>
              </a:spcAft>
            </a:pPr>
            <a:r>
              <a:rPr lang="en-US" sz="1800" b="1" dirty="0">
                <a:latin typeface="+mn-lt"/>
                <a:cs typeface="Arial" panose="020B0604020202020204" pitchFamily="34" charset="0"/>
              </a:rPr>
              <a:t>Challenge</a:t>
            </a:r>
            <a:r>
              <a:rPr lang="en-US" sz="1800" dirty="0">
                <a:latin typeface="+mn-lt"/>
                <a:cs typeface="Arial" panose="020B0604020202020204" pitchFamily="34" charset="0"/>
              </a:rPr>
              <a:t>: Understand where EMSs can be extended to include Cybersecurity in the decision-support process. Functions such as </a:t>
            </a:r>
            <a:r>
              <a:rPr lang="en-US" sz="1800" b="1" i="1" dirty="0">
                <a:latin typeface="+mn-lt"/>
                <a:cs typeface="Arial" panose="020B0604020202020204" pitchFamily="34" charset="0"/>
              </a:rPr>
              <a:t>State Estimator (SE) </a:t>
            </a:r>
            <a:r>
              <a:rPr lang="en-US" sz="1800" dirty="0">
                <a:latin typeface="+mn-lt"/>
                <a:cs typeface="Arial" panose="020B0604020202020204" pitchFamily="34" charset="0"/>
              </a:rPr>
              <a:t>and </a:t>
            </a:r>
            <a:r>
              <a:rPr lang="en-US" sz="1800" b="1" i="1" dirty="0">
                <a:latin typeface="+mn-lt"/>
                <a:cs typeface="Arial" panose="020B0604020202020204" pitchFamily="34" charset="0"/>
              </a:rPr>
              <a:t>Contingency Analysis (CA)</a:t>
            </a:r>
            <a:r>
              <a:rPr lang="en-US" sz="1800" dirty="0">
                <a:latin typeface="+mn-lt"/>
                <a:cs typeface="Arial" panose="020B0604020202020204" pitchFamily="34" charset="0"/>
              </a:rPr>
              <a:t> can consider the impacts of cybersecurity scenarios in their EMS study functions.</a:t>
            </a:r>
          </a:p>
          <a:p>
            <a:pPr marL="169863" indent="-169863">
              <a:lnSpc>
                <a:spcPct val="110000"/>
              </a:lnSpc>
              <a:spcAft>
                <a:spcPts val="600"/>
              </a:spcAft>
            </a:pPr>
            <a:r>
              <a:rPr lang="en-US" sz="1800" b="1" dirty="0">
                <a:latin typeface="+mn-lt"/>
                <a:cs typeface="Arial" panose="020B0604020202020204" pitchFamily="34" charset="0"/>
              </a:rPr>
              <a:t>Technical Approach:</a:t>
            </a:r>
            <a:r>
              <a:rPr lang="en-US" sz="1800" dirty="0">
                <a:latin typeface="+mn-lt"/>
                <a:cs typeface="Arial" panose="020B0604020202020204" pitchFamily="34" charset="0"/>
              </a:rPr>
              <a:t> In EMS power system planning functions, consider:</a:t>
            </a:r>
          </a:p>
          <a:p>
            <a:pPr marL="569913" lvl="1" indent="-230188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dirty="0">
                <a:latin typeface="+mn-lt"/>
                <a:cs typeface="Arial" panose="020B0604020202020204" pitchFamily="34" charset="0"/>
              </a:rPr>
              <a:t>Providing </a:t>
            </a:r>
            <a:r>
              <a:rPr lang="en-US" sz="1600" b="1" i="1" dirty="0">
                <a:latin typeface="+mn-lt"/>
                <a:cs typeface="Arial" panose="020B0604020202020204" pitchFamily="34" charset="0"/>
              </a:rPr>
              <a:t>SE</a:t>
            </a:r>
            <a:r>
              <a:rPr lang="en-US" sz="1600" dirty="0">
                <a:latin typeface="+mn-lt"/>
                <a:cs typeface="Arial" panose="020B0604020202020204" pitchFamily="34" charset="0"/>
              </a:rPr>
              <a:t> observability regarding each communications channel</a:t>
            </a:r>
          </a:p>
          <a:p>
            <a:pPr marL="569913" lvl="1" indent="-230188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dirty="0">
                <a:latin typeface="+mn-lt"/>
                <a:cs typeface="Arial" panose="020B0604020202020204" pitchFamily="34" charset="0"/>
              </a:rPr>
              <a:t>Adding cybersecurity contingencies into the existing </a:t>
            </a:r>
            <a:r>
              <a:rPr lang="en-US" sz="1600" b="1" i="1" dirty="0">
                <a:latin typeface="+mn-lt"/>
                <a:cs typeface="Arial" panose="020B0604020202020204" pitchFamily="34" charset="0"/>
              </a:rPr>
              <a:t>CA</a:t>
            </a:r>
            <a:r>
              <a:rPr lang="en-US" sz="1600" dirty="0">
                <a:latin typeface="+mn-lt"/>
                <a:cs typeface="Arial" panose="020B0604020202020204" pitchFamily="34" charset="0"/>
              </a:rPr>
              <a:t> function </a:t>
            </a:r>
            <a:endParaRPr lang="en-US" sz="1600" dirty="0" smtClean="0">
              <a:latin typeface="+mn-lt"/>
              <a:cs typeface="Arial" panose="020B0604020202020204" pitchFamily="34" charset="0"/>
            </a:endParaRPr>
          </a:p>
          <a:p>
            <a:pPr marL="569913" lvl="1" indent="-230188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dirty="0" smtClean="0">
                <a:latin typeface="+mn-lt"/>
                <a:cs typeface="Arial" panose="020B0604020202020204" pitchFamily="34" charset="0"/>
              </a:rPr>
              <a:t>Providing a test system  for showing the effectiveness of the proposed algorithms</a:t>
            </a:r>
            <a:endParaRPr lang="en-US" sz="16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Cybersecurity for EMS Decision Support Tools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205DB16-F3E1-7B41-BE18-DA9132C94C8C}" type="datetime4">
              <a:rPr lang="en-US" smtClean="0"/>
              <a:pPr/>
              <a:t>October 8, 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3722D57-58D6-9447-A6D5-A97F6C35A8F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Flowchart: Magnetic Disk 6"/>
          <p:cNvSpPr/>
          <p:nvPr/>
        </p:nvSpPr>
        <p:spPr>
          <a:xfrm>
            <a:off x="7550028" y="1465131"/>
            <a:ext cx="1154113" cy="606425"/>
          </a:xfrm>
          <a:prstGeom prst="flowChartMagneticDisk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 anchorCtr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50" dirty="0">
              <a:solidFill>
                <a:schemeClr val="tx1">
                  <a:lumMod val="50000"/>
                </a:schemeClr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>
                <a:solidFill>
                  <a:schemeClr val="tx1">
                    <a:lumMod val="50000"/>
                  </a:schemeClr>
                </a:solidFill>
              </a:rPr>
              <a:t>Power System Network Model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6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83166" y="2403344"/>
            <a:ext cx="1347787" cy="1250950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>
            <a:normAutofit fontScale="77500" lnSpcReduction="20000"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700" dirty="0">
              <a:solidFill>
                <a:schemeClr val="tx1">
                  <a:lumMod val="50000"/>
                </a:schemeClr>
              </a:solidFill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700" dirty="0">
              <a:solidFill>
                <a:schemeClr val="tx1">
                  <a:lumMod val="50000"/>
                </a:schemeClr>
              </a:solidFill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700" dirty="0">
              <a:solidFill>
                <a:schemeClr val="tx1">
                  <a:lumMod val="50000"/>
                </a:schemeClr>
              </a:solidFill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700" dirty="0">
              <a:solidFill>
                <a:schemeClr val="tx1">
                  <a:lumMod val="50000"/>
                </a:schemeClr>
              </a:solidFill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700" dirty="0">
              <a:solidFill>
                <a:schemeClr val="tx1">
                  <a:lumMod val="50000"/>
                </a:schemeClr>
              </a:solidFill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700" dirty="0">
              <a:solidFill>
                <a:schemeClr val="tx1">
                  <a:lumMod val="50000"/>
                </a:schemeClr>
              </a:solidFill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700" dirty="0">
              <a:solidFill>
                <a:schemeClr val="tx1">
                  <a:lumMod val="50000"/>
                </a:schemeClr>
              </a:solidFill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700" dirty="0">
              <a:solidFill>
                <a:schemeClr val="tx1">
                  <a:lumMod val="50000"/>
                </a:schemeClr>
              </a:solidFill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700" dirty="0">
              <a:solidFill>
                <a:schemeClr val="tx1">
                  <a:lumMod val="50000"/>
                </a:schemeClr>
              </a:solidFill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700" dirty="0">
              <a:solidFill>
                <a:schemeClr val="tx1">
                  <a:lumMod val="50000"/>
                </a:schemeClr>
              </a:solidFill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700" dirty="0">
              <a:solidFill>
                <a:schemeClr val="tx1">
                  <a:lumMod val="50000"/>
                </a:schemeClr>
              </a:solidFill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700" dirty="0">
              <a:solidFill>
                <a:schemeClr val="tx1">
                  <a:lumMod val="50000"/>
                </a:schemeClr>
              </a:solidFill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700" dirty="0">
              <a:solidFill>
                <a:schemeClr val="tx1">
                  <a:lumMod val="50000"/>
                </a:schemeClr>
              </a:solidFill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700" dirty="0">
              <a:solidFill>
                <a:schemeClr val="tx1">
                  <a:lumMod val="50000"/>
                </a:schemeClr>
              </a:solidFill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700" dirty="0">
              <a:solidFill>
                <a:schemeClr val="tx1">
                  <a:lumMod val="50000"/>
                </a:schemeClr>
              </a:solidFill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700" dirty="0">
              <a:solidFill>
                <a:schemeClr val="tx1">
                  <a:lumMod val="50000"/>
                </a:schemeClr>
              </a:solidFill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700" dirty="0">
              <a:solidFill>
                <a:schemeClr val="tx1">
                  <a:lumMod val="50000"/>
                </a:schemeClr>
              </a:solidFill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00" dirty="0">
                <a:solidFill>
                  <a:schemeClr val="tx1">
                    <a:lumMod val="50000"/>
                  </a:schemeClr>
                </a:solidFill>
                <a:cs typeface="Arial" charset="0"/>
              </a:rPr>
              <a:t>EMS Real-Time Sequence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46841" y="2403344"/>
            <a:ext cx="1349375" cy="1250950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>
            <a:normAutofit fontScale="77500" lnSpcReduction="20000"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700" dirty="0">
              <a:solidFill>
                <a:schemeClr val="tx1">
                  <a:lumMod val="50000"/>
                </a:schemeClr>
              </a:solidFill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700" dirty="0">
              <a:solidFill>
                <a:schemeClr val="tx1">
                  <a:lumMod val="50000"/>
                </a:schemeClr>
              </a:solidFill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700" dirty="0">
              <a:solidFill>
                <a:schemeClr val="tx1">
                  <a:lumMod val="50000"/>
                </a:schemeClr>
              </a:solidFill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700" dirty="0">
              <a:solidFill>
                <a:schemeClr val="tx1">
                  <a:lumMod val="50000"/>
                </a:schemeClr>
              </a:solidFill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700" dirty="0">
              <a:solidFill>
                <a:schemeClr val="tx1">
                  <a:lumMod val="50000"/>
                </a:schemeClr>
              </a:solidFill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700" dirty="0">
              <a:solidFill>
                <a:schemeClr val="tx1">
                  <a:lumMod val="50000"/>
                </a:schemeClr>
              </a:solidFill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700" dirty="0">
              <a:solidFill>
                <a:schemeClr val="tx1">
                  <a:lumMod val="50000"/>
                </a:schemeClr>
              </a:solidFill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700" dirty="0">
              <a:solidFill>
                <a:schemeClr val="tx1">
                  <a:lumMod val="50000"/>
                </a:schemeClr>
              </a:solidFill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700" dirty="0">
              <a:solidFill>
                <a:schemeClr val="tx1">
                  <a:lumMod val="50000"/>
                </a:schemeClr>
              </a:solidFill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700" dirty="0">
              <a:solidFill>
                <a:schemeClr val="tx1">
                  <a:lumMod val="50000"/>
                </a:schemeClr>
              </a:solidFill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700" dirty="0">
              <a:solidFill>
                <a:schemeClr val="tx1">
                  <a:lumMod val="50000"/>
                </a:schemeClr>
              </a:solidFill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700" dirty="0">
              <a:solidFill>
                <a:schemeClr val="tx1">
                  <a:lumMod val="50000"/>
                </a:schemeClr>
              </a:solidFill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700" dirty="0">
              <a:solidFill>
                <a:schemeClr val="tx1">
                  <a:lumMod val="50000"/>
                </a:schemeClr>
              </a:solidFill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700" dirty="0">
              <a:solidFill>
                <a:schemeClr val="tx1">
                  <a:lumMod val="50000"/>
                </a:schemeClr>
              </a:solidFill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700" dirty="0">
              <a:solidFill>
                <a:schemeClr val="tx1">
                  <a:lumMod val="50000"/>
                </a:schemeClr>
              </a:solidFill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700" dirty="0">
              <a:solidFill>
                <a:schemeClr val="tx1">
                  <a:lumMod val="50000"/>
                </a:schemeClr>
              </a:solidFill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700" dirty="0">
              <a:solidFill>
                <a:schemeClr val="tx1">
                  <a:lumMod val="50000"/>
                </a:schemeClr>
              </a:solidFill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00" dirty="0">
                <a:solidFill>
                  <a:schemeClr val="tx1">
                    <a:lumMod val="50000"/>
                  </a:schemeClr>
                </a:solidFill>
                <a:cs typeface="Arial" charset="0"/>
              </a:rPr>
              <a:t>EMS Study Sequence</a:t>
            </a:r>
          </a:p>
        </p:txBody>
      </p: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6392741" y="1574669"/>
            <a:ext cx="528637" cy="3857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 anchorCtr="1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0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SCADA</a:t>
            </a:r>
            <a:endParaRPr lang="en-US" sz="30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068891" y="2489069"/>
            <a:ext cx="1163637" cy="207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 anchorCtr="1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0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Model Update</a:t>
            </a:r>
            <a:endParaRPr lang="en-US" sz="30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075241" y="2777994"/>
            <a:ext cx="1163637" cy="207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 anchorCtr="1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State Estimator</a:t>
            </a:r>
            <a:endParaRPr lang="en-US" sz="3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068891" y="3078031"/>
            <a:ext cx="1163637" cy="207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 anchorCtr="1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Contingency Analysis</a:t>
            </a:r>
            <a:endParaRPr lang="en-US" sz="3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7538916" y="2489069"/>
            <a:ext cx="1165225" cy="207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 anchorCtr="1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0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Optimal Power Flow.</a:t>
            </a:r>
            <a:endParaRPr lang="en-US" sz="30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7538916" y="2777994"/>
            <a:ext cx="1165225" cy="207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 anchorCtr="1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0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Short Circuit Calc</a:t>
            </a:r>
            <a:endParaRPr lang="en-US" sz="30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7538916" y="3078031"/>
            <a:ext cx="1165225" cy="207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 anchorCtr="1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0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Contingency Analysis</a:t>
            </a:r>
            <a:endParaRPr lang="en-US" sz="30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cxnSp>
        <p:nvCxnSpPr>
          <p:cNvPr id="17" name="Straight Arrow Connector 16"/>
          <p:cNvCxnSpPr>
            <a:stCxn id="10" idx="2"/>
            <a:endCxn id="8" idx="0"/>
          </p:cNvCxnSpPr>
          <p:nvPr/>
        </p:nvCxnSpPr>
        <p:spPr>
          <a:xfrm>
            <a:off x="6657853" y="1960431"/>
            <a:ext cx="0" cy="442913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7" idx="3"/>
            <a:endCxn id="8" idx="0"/>
          </p:cNvCxnSpPr>
          <p:nvPr/>
        </p:nvCxnSpPr>
        <p:spPr>
          <a:xfrm flipH="1">
            <a:off x="6657853" y="2071556"/>
            <a:ext cx="1468438" cy="331788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9" idx="0"/>
          </p:cNvCxnSpPr>
          <p:nvPr/>
        </p:nvCxnSpPr>
        <p:spPr>
          <a:xfrm>
            <a:off x="6657853" y="1960431"/>
            <a:ext cx="1463675" cy="442913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7" idx="3"/>
            <a:endCxn id="9" idx="0"/>
          </p:cNvCxnSpPr>
          <p:nvPr/>
        </p:nvCxnSpPr>
        <p:spPr>
          <a:xfrm flipH="1">
            <a:off x="8121528" y="2071556"/>
            <a:ext cx="4763" cy="331788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5847212" y="3897630"/>
            <a:ext cx="3132886" cy="201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4625" indent="-174625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fontAlgn="base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Wingdings" pitchFamily="2" charset="2"/>
              <a:buChar char="§"/>
            </a:pPr>
            <a:r>
              <a:rPr lang="en-US" b="1" i="1" dirty="0" smtClean="0">
                <a:solidFill>
                  <a:schemeClr val="accent2"/>
                </a:solidFill>
                <a:latin typeface="+mn-lt"/>
              </a:rPr>
              <a:t>Started May 2013</a:t>
            </a:r>
            <a:r>
              <a:rPr lang="en-US" dirty="0" smtClean="0">
                <a:solidFill>
                  <a:srgbClr val="000099"/>
                </a:solidFill>
                <a:latin typeface="+mn-lt"/>
              </a:rPr>
              <a:t> </a:t>
            </a:r>
          </a:p>
          <a:p>
            <a:pPr fontAlgn="base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000099"/>
                </a:solidFill>
                <a:latin typeface="+mn-lt"/>
              </a:rPr>
              <a:t>Partners: </a:t>
            </a:r>
            <a:r>
              <a:rPr lang="en-US" b="1" dirty="0" smtClean="0">
                <a:latin typeface="+mn-lt"/>
              </a:rPr>
              <a:t>  </a:t>
            </a:r>
          </a:p>
          <a:p>
            <a:pPr lvl="1" fontAlgn="base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+mn-lt"/>
              </a:rPr>
              <a:t>Alstom Grid, </a:t>
            </a:r>
          </a:p>
          <a:p>
            <a:pPr lvl="1" fontAlgn="base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+mn-lt"/>
              </a:rPr>
              <a:t>Siemens, </a:t>
            </a:r>
          </a:p>
          <a:p>
            <a:pPr lvl="1" fontAlgn="base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Wingdings" pitchFamily="2" charset="2"/>
              <a:buChar char="§"/>
            </a:pP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  <a:latin typeface="+mn-lt"/>
              </a:rPr>
              <a:t>Centerpoint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+mn-lt"/>
              </a:rPr>
              <a:t> Energy,</a:t>
            </a:r>
          </a:p>
          <a:p>
            <a:pPr lvl="1" fontAlgn="base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+mn-lt"/>
              </a:rPr>
              <a:t>Sempra/SDG&amp;E</a:t>
            </a:r>
          </a:p>
        </p:txBody>
      </p:sp>
    </p:spTree>
    <p:extLst>
      <p:ext uri="{BB962C8B-B14F-4D97-AF65-F5344CB8AC3E}">
        <p14:creationId xmlns:p14="http://schemas.microsoft.com/office/powerpoint/2010/main" val="387800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658320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Cyber-Aware State Estimation</a:t>
            </a:r>
            <a:endParaRPr lang="en-US" dirty="0">
              <a:latin typeface="+mj-lt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205DB16-F3E1-7B41-BE18-DA9132C94C8C}" type="datetime4">
              <a:rPr lang="en-US" smtClean="0"/>
              <a:pPr/>
              <a:t>October 8, 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3722D57-58D6-9447-A6D5-A97F6C35A8F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3" name="Rectangle 62"/>
          <p:cNvSpPr/>
          <p:nvPr/>
        </p:nvSpPr>
        <p:spPr>
          <a:xfrm>
            <a:off x="3413775" y="3382756"/>
            <a:ext cx="914400" cy="463216"/>
          </a:xfrm>
          <a:prstGeom prst="rect">
            <a:avLst/>
          </a:prstGeom>
          <a:solidFill>
            <a:srgbClr val="4BACC6">
              <a:lumMod val="20000"/>
              <a:lumOff val="80000"/>
            </a:srgbClr>
          </a:solidFill>
          <a:ln w="25400" cap="flat" cmpd="sng" algn="ctr">
            <a:solidFill>
              <a:srgbClr val="4BACC6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State Estimator</a:t>
            </a:r>
          </a:p>
        </p:txBody>
      </p:sp>
      <p:sp>
        <p:nvSpPr>
          <p:cNvPr id="64" name="Rectangle 63"/>
          <p:cNvSpPr/>
          <p:nvPr/>
        </p:nvSpPr>
        <p:spPr>
          <a:xfrm>
            <a:off x="3280424" y="2332667"/>
            <a:ext cx="1181099" cy="463216"/>
          </a:xfrm>
          <a:prstGeom prst="rect">
            <a:avLst/>
          </a:prstGeom>
          <a:solidFill>
            <a:srgbClr val="4BACC6">
              <a:lumMod val="20000"/>
              <a:lumOff val="80000"/>
            </a:srgbClr>
          </a:solidFill>
          <a:ln w="25400" cap="flat" cmpd="sng" algn="ctr">
            <a:solidFill>
              <a:srgbClr val="4BACC6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Reduce weights for PCM </a:t>
            </a:r>
          </a:p>
        </p:txBody>
      </p:sp>
      <p:sp>
        <p:nvSpPr>
          <p:cNvPr id="65" name="Rectangle 64"/>
          <p:cNvSpPr/>
          <p:nvPr/>
        </p:nvSpPr>
        <p:spPr>
          <a:xfrm>
            <a:off x="3078909" y="967590"/>
            <a:ext cx="1568390" cy="609600"/>
          </a:xfrm>
          <a:prstGeom prst="rect">
            <a:avLst/>
          </a:prstGeom>
          <a:solidFill>
            <a:srgbClr val="C0504D">
              <a:lumMod val="20000"/>
              <a:lumOff val="80000"/>
            </a:srgbClr>
          </a:solidFill>
          <a:ln w="25400" cap="flat" cmpd="sng" algn="ctr">
            <a:solidFill>
              <a:srgbClr val="C0504D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Possible Compromised measurements (PCM)</a:t>
            </a:r>
          </a:p>
        </p:txBody>
      </p:sp>
      <p:sp>
        <p:nvSpPr>
          <p:cNvPr id="66" name="Flowchart: Data 65"/>
          <p:cNvSpPr/>
          <p:nvPr/>
        </p:nvSpPr>
        <p:spPr>
          <a:xfrm>
            <a:off x="911441" y="1037774"/>
            <a:ext cx="1023150" cy="463216"/>
          </a:xfrm>
          <a:prstGeom prst="flowChartInputOutput">
            <a:avLst/>
          </a:prstGeom>
          <a:solidFill>
            <a:srgbClr val="C0504D">
              <a:lumMod val="20000"/>
              <a:lumOff val="80000"/>
            </a:srgbClr>
          </a:solidFill>
          <a:ln w="25400" cap="flat" cmpd="sng" algn="ctr">
            <a:solidFill>
              <a:srgbClr val="C0504D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Cyber Events</a:t>
            </a:r>
          </a:p>
        </p:txBody>
      </p:sp>
      <p:sp>
        <p:nvSpPr>
          <p:cNvPr id="67" name="Rectangle 66"/>
          <p:cNvSpPr/>
          <p:nvPr/>
        </p:nvSpPr>
        <p:spPr>
          <a:xfrm>
            <a:off x="4797641" y="4357633"/>
            <a:ext cx="762000" cy="487181"/>
          </a:xfrm>
          <a:prstGeom prst="rect">
            <a:avLst/>
          </a:prstGeom>
          <a:solidFill>
            <a:srgbClr val="4BACC6">
              <a:lumMod val="20000"/>
              <a:lumOff val="80000"/>
            </a:srgbClr>
          </a:solidFill>
          <a:ln w="25400" cap="flat" cmpd="sng" algn="ctr">
            <a:solidFill>
              <a:srgbClr val="4BACC6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Remove bad data</a:t>
            </a:r>
          </a:p>
        </p:txBody>
      </p:sp>
      <p:sp>
        <p:nvSpPr>
          <p:cNvPr id="68" name="Rectangle 67"/>
          <p:cNvSpPr/>
          <p:nvPr/>
        </p:nvSpPr>
        <p:spPr>
          <a:xfrm>
            <a:off x="4718649" y="6087979"/>
            <a:ext cx="1164842" cy="463216"/>
          </a:xfrm>
          <a:prstGeom prst="rect">
            <a:avLst/>
          </a:prstGeom>
          <a:solidFill>
            <a:srgbClr val="4BACC6">
              <a:lumMod val="20000"/>
              <a:lumOff val="80000"/>
            </a:srgbClr>
          </a:solidFill>
          <a:ln w="25400" cap="flat" cmpd="sng" algn="ctr">
            <a:solidFill>
              <a:srgbClr val="4BACC6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Reduce weights again</a:t>
            </a:r>
          </a:p>
        </p:txBody>
      </p:sp>
      <p:sp>
        <p:nvSpPr>
          <p:cNvPr id="69" name="Rectangle 68"/>
          <p:cNvSpPr/>
          <p:nvPr/>
        </p:nvSpPr>
        <p:spPr>
          <a:xfrm>
            <a:off x="6125178" y="1722019"/>
            <a:ext cx="1220928" cy="737436"/>
          </a:xfrm>
          <a:prstGeom prst="rect">
            <a:avLst/>
          </a:prstGeom>
          <a:solidFill>
            <a:srgbClr val="4BACC6">
              <a:lumMod val="20000"/>
              <a:lumOff val="80000"/>
            </a:srgbClr>
          </a:solidFill>
          <a:ln w="25400" cap="flat" cmpd="sng" algn="ctr">
            <a:solidFill>
              <a:srgbClr val="4BACC6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Use normal statistical assumptions for PCM </a:t>
            </a:r>
          </a:p>
        </p:txBody>
      </p:sp>
      <p:grpSp>
        <p:nvGrpSpPr>
          <p:cNvPr id="70" name="Group 69"/>
          <p:cNvGrpSpPr/>
          <p:nvPr/>
        </p:nvGrpSpPr>
        <p:grpSpPr>
          <a:xfrm>
            <a:off x="5937495" y="4247793"/>
            <a:ext cx="1600201" cy="706861"/>
            <a:chOff x="4724399" y="2700987"/>
            <a:chExt cx="1600201" cy="697681"/>
          </a:xfrm>
        </p:grpSpPr>
        <p:sp>
          <p:nvSpPr>
            <p:cNvPr id="71" name="Flowchart: Decision 70"/>
            <p:cNvSpPr/>
            <p:nvPr/>
          </p:nvSpPr>
          <p:spPr>
            <a:xfrm>
              <a:off x="4724399" y="2700987"/>
              <a:ext cx="1600201" cy="697681"/>
            </a:xfrm>
            <a:prstGeom prst="flowChartDecision">
              <a:avLst/>
            </a:prstGeom>
            <a:solidFill>
              <a:srgbClr val="4BACC6">
                <a:lumMod val="20000"/>
                <a:lumOff val="80000"/>
              </a:srgbClr>
            </a:solidFill>
            <a:ln w="25400" cap="flat" cmpd="sng" algn="ctr">
              <a:solidFill>
                <a:srgbClr val="4BACC6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5111363" y="2815702"/>
              <a:ext cx="922817" cy="4556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Is bad data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in PCM set?</a:t>
              </a: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5902541" y="5284064"/>
            <a:ext cx="1676400" cy="765941"/>
            <a:chOff x="4648200" y="3587406"/>
            <a:chExt cx="1676400" cy="755994"/>
          </a:xfrm>
        </p:grpSpPr>
        <p:sp>
          <p:nvSpPr>
            <p:cNvPr id="74" name="Flowchart: Decision 73"/>
            <p:cNvSpPr/>
            <p:nvPr/>
          </p:nvSpPr>
          <p:spPr>
            <a:xfrm>
              <a:off x="4648200" y="3587406"/>
              <a:ext cx="1676400" cy="755994"/>
            </a:xfrm>
            <a:prstGeom prst="flowChartDecision">
              <a:avLst/>
            </a:prstGeom>
            <a:solidFill>
              <a:srgbClr val="4BACC6">
                <a:lumMod val="20000"/>
                <a:lumOff val="80000"/>
              </a:srgbClr>
            </a:solidFill>
            <a:ln w="25400" cap="flat" cmpd="sng" algn="ctr">
              <a:solidFill>
                <a:srgbClr val="4BACC6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4888279" y="3718365"/>
              <a:ext cx="129907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Current weight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sufficiently small?</a:t>
              </a:r>
            </a:p>
          </p:txBody>
        </p:sp>
      </p:grpSp>
      <p:cxnSp>
        <p:nvCxnSpPr>
          <p:cNvPr id="76" name="Straight Arrow Connector 75"/>
          <p:cNvCxnSpPr>
            <a:stCxn id="66" idx="5"/>
            <a:endCxn id="65" idx="1"/>
          </p:cNvCxnSpPr>
          <p:nvPr/>
        </p:nvCxnSpPr>
        <p:spPr>
          <a:xfrm>
            <a:off x="1832276" y="1269382"/>
            <a:ext cx="1246633" cy="3008"/>
          </a:xfrm>
          <a:prstGeom prst="straightConnector1">
            <a:avLst/>
          </a:prstGeom>
          <a:noFill/>
          <a:ln w="15875" cap="flat" cmpd="sng" algn="ctr">
            <a:solidFill>
              <a:srgbClr val="C0504D">
                <a:lumMod val="75000"/>
              </a:srgbClr>
            </a:solidFill>
            <a:prstDash val="lgDash"/>
            <a:tailEnd type="arrow"/>
          </a:ln>
          <a:effectLst/>
        </p:spPr>
      </p:cxnSp>
      <p:cxnSp>
        <p:nvCxnSpPr>
          <p:cNvPr id="77" name="Straight Arrow Connector 76"/>
          <p:cNvCxnSpPr>
            <a:stCxn id="65" idx="2"/>
            <a:endCxn id="64" idx="0"/>
          </p:cNvCxnSpPr>
          <p:nvPr/>
        </p:nvCxnSpPr>
        <p:spPr>
          <a:xfrm>
            <a:off x="3863104" y="1577190"/>
            <a:ext cx="7870" cy="755477"/>
          </a:xfrm>
          <a:prstGeom prst="straightConnector1">
            <a:avLst/>
          </a:prstGeom>
          <a:noFill/>
          <a:ln w="19050" cap="flat" cmpd="sng" algn="ctr">
            <a:solidFill>
              <a:srgbClr val="4BACC6">
                <a:lumMod val="75000"/>
              </a:srgbClr>
            </a:solidFill>
            <a:prstDash val="solid"/>
            <a:tailEnd type="arrow"/>
          </a:ln>
          <a:effectLst/>
        </p:spPr>
      </p:cxnSp>
      <p:cxnSp>
        <p:nvCxnSpPr>
          <p:cNvPr id="78" name="Straight Arrow Connector 77"/>
          <p:cNvCxnSpPr>
            <a:stCxn id="64" idx="2"/>
            <a:endCxn id="63" idx="0"/>
          </p:cNvCxnSpPr>
          <p:nvPr/>
        </p:nvCxnSpPr>
        <p:spPr>
          <a:xfrm>
            <a:off x="3870974" y="2795883"/>
            <a:ext cx="1" cy="586873"/>
          </a:xfrm>
          <a:prstGeom prst="straightConnector1">
            <a:avLst/>
          </a:prstGeom>
          <a:noFill/>
          <a:ln w="19050" cap="flat" cmpd="sng" algn="ctr">
            <a:solidFill>
              <a:srgbClr val="4BACC6">
                <a:lumMod val="75000"/>
              </a:srgbClr>
            </a:solidFill>
            <a:prstDash val="solid"/>
            <a:tailEnd type="arrow"/>
          </a:ln>
          <a:effectLst/>
        </p:spPr>
      </p:cxnSp>
      <p:cxnSp>
        <p:nvCxnSpPr>
          <p:cNvPr id="79" name="Straight Arrow Connector 78"/>
          <p:cNvCxnSpPr>
            <a:stCxn id="93" idx="6"/>
            <a:endCxn id="63" idx="1"/>
          </p:cNvCxnSpPr>
          <p:nvPr/>
        </p:nvCxnSpPr>
        <p:spPr>
          <a:xfrm flipV="1">
            <a:off x="2724332" y="3614364"/>
            <a:ext cx="689443" cy="1"/>
          </a:xfrm>
          <a:prstGeom prst="straightConnector1">
            <a:avLst/>
          </a:prstGeom>
          <a:noFill/>
          <a:ln w="19050" cap="flat" cmpd="sng" algn="ctr">
            <a:solidFill>
              <a:srgbClr val="4BACC6">
                <a:lumMod val="75000"/>
              </a:srgbClr>
            </a:solidFill>
            <a:prstDash val="solid"/>
            <a:tailEnd type="arrow"/>
          </a:ln>
          <a:effectLst/>
        </p:spPr>
      </p:cxnSp>
      <p:cxnSp>
        <p:nvCxnSpPr>
          <p:cNvPr id="80" name="Straight Arrow Connector 79"/>
          <p:cNvCxnSpPr>
            <a:stCxn id="69" idx="2"/>
            <a:endCxn id="103" idx="0"/>
          </p:cNvCxnSpPr>
          <p:nvPr/>
        </p:nvCxnSpPr>
        <p:spPr>
          <a:xfrm>
            <a:off x="6735642" y="2459455"/>
            <a:ext cx="1954" cy="801478"/>
          </a:xfrm>
          <a:prstGeom prst="straightConnector1">
            <a:avLst/>
          </a:prstGeom>
          <a:noFill/>
          <a:ln w="19050" cap="flat" cmpd="sng" algn="ctr">
            <a:solidFill>
              <a:srgbClr val="4BACC6">
                <a:lumMod val="75000"/>
              </a:srgbClr>
            </a:solidFill>
            <a:prstDash val="solid"/>
            <a:tailEnd type="arrow"/>
          </a:ln>
          <a:effectLst/>
        </p:spPr>
      </p:cxnSp>
      <p:cxnSp>
        <p:nvCxnSpPr>
          <p:cNvPr id="81" name="Straight Arrow Connector 80"/>
          <p:cNvCxnSpPr>
            <a:stCxn id="103" idx="2"/>
            <a:endCxn id="71" idx="0"/>
          </p:cNvCxnSpPr>
          <p:nvPr/>
        </p:nvCxnSpPr>
        <p:spPr>
          <a:xfrm>
            <a:off x="6737596" y="3967794"/>
            <a:ext cx="0" cy="279999"/>
          </a:xfrm>
          <a:prstGeom prst="straightConnector1">
            <a:avLst/>
          </a:prstGeom>
          <a:noFill/>
          <a:ln w="19050" cap="flat" cmpd="sng" algn="ctr">
            <a:solidFill>
              <a:srgbClr val="4BACC6">
                <a:lumMod val="75000"/>
              </a:srgbClr>
            </a:solidFill>
            <a:prstDash val="solid"/>
            <a:tailEnd type="arrow"/>
          </a:ln>
          <a:effectLst/>
        </p:spPr>
      </p:cxnSp>
      <p:cxnSp>
        <p:nvCxnSpPr>
          <p:cNvPr id="82" name="Straight Arrow Connector 81"/>
          <p:cNvCxnSpPr>
            <a:stCxn id="71" idx="2"/>
            <a:endCxn id="74" idx="0"/>
          </p:cNvCxnSpPr>
          <p:nvPr/>
        </p:nvCxnSpPr>
        <p:spPr>
          <a:xfrm>
            <a:off x="6737596" y="4954654"/>
            <a:ext cx="3145" cy="329410"/>
          </a:xfrm>
          <a:prstGeom prst="straightConnector1">
            <a:avLst/>
          </a:prstGeom>
          <a:noFill/>
          <a:ln w="19050" cap="flat" cmpd="sng" algn="ctr">
            <a:solidFill>
              <a:srgbClr val="4BACC6">
                <a:lumMod val="75000"/>
              </a:srgbClr>
            </a:solidFill>
            <a:prstDash val="solid"/>
            <a:tailEnd type="arrow"/>
          </a:ln>
          <a:effectLst/>
        </p:spPr>
      </p:cxnSp>
      <p:cxnSp>
        <p:nvCxnSpPr>
          <p:cNvPr id="83" name="Straight Arrow Connector 82"/>
          <p:cNvCxnSpPr>
            <a:stCxn id="71" idx="1"/>
            <a:endCxn id="67" idx="3"/>
          </p:cNvCxnSpPr>
          <p:nvPr/>
        </p:nvCxnSpPr>
        <p:spPr>
          <a:xfrm flipH="1">
            <a:off x="5559641" y="4601224"/>
            <a:ext cx="377854" cy="0"/>
          </a:xfrm>
          <a:prstGeom prst="straightConnector1">
            <a:avLst/>
          </a:prstGeom>
          <a:noFill/>
          <a:ln w="19050" cap="flat" cmpd="sng" algn="ctr">
            <a:solidFill>
              <a:srgbClr val="4BACC6">
                <a:lumMod val="75000"/>
              </a:srgbClr>
            </a:solidFill>
            <a:prstDash val="solid"/>
            <a:tailEnd type="arrow"/>
          </a:ln>
          <a:effectLst/>
        </p:spPr>
      </p:cxnSp>
      <p:cxnSp>
        <p:nvCxnSpPr>
          <p:cNvPr id="84" name="Straight Arrow Connector 83"/>
          <p:cNvCxnSpPr>
            <a:stCxn id="63" idx="3"/>
            <a:endCxn id="103" idx="1"/>
          </p:cNvCxnSpPr>
          <p:nvPr/>
        </p:nvCxnSpPr>
        <p:spPr>
          <a:xfrm>
            <a:off x="4328175" y="3614364"/>
            <a:ext cx="1609320" cy="0"/>
          </a:xfrm>
          <a:prstGeom prst="straightConnector1">
            <a:avLst/>
          </a:prstGeom>
          <a:noFill/>
          <a:ln w="19050" cap="flat" cmpd="sng" algn="ctr">
            <a:solidFill>
              <a:srgbClr val="4BACC6">
                <a:lumMod val="75000"/>
              </a:srgbClr>
            </a:solidFill>
            <a:prstDash val="solid"/>
            <a:tailEnd type="arrow"/>
          </a:ln>
          <a:effectLst/>
        </p:spPr>
      </p:cxnSp>
      <p:cxnSp>
        <p:nvCxnSpPr>
          <p:cNvPr id="85" name="Elbow Connector 84"/>
          <p:cNvCxnSpPr>
            <a:stCxn id="74" idx="2"/>
            <a:endCxn id="68" idx="3"/>
          </p:cNvCxnSpPr>
          <p:nvPr/>
        </p:nvCxnSpPr>
        <p:spPr>
          <a:xfrm rot="5400000">
            <a:off x="6177325" y="5756171"/>
            <a:ext cx="269582" cy="857250"/>
          </a:xfrm>
          <a:prstGeom prst="bentConnector2">
            <a:avLst/>
          </a:prstGeom>
          <a:noFill/>
          <a:ln w="19050" cap="flat" cmpd="sng" algn="ctr">
            <a:solidFill>
              <a:srgbClr val="4BACC6">
                <a:lumMod val="75000"/>
              </a:srgbClr>
            </a:solidFill>
            <a:prstDash val="solid"/>
            <a:tailEnd type="arrow"/>
          </a:ln>
          <a:effectLst/>
        </p:spPr>
      </p:cxnSp>
      <p:cxnSp>
        <p:nvCxnSpPr>
          <p:cNvPr id="86" name="Elbow Connector 85"/>
          <p:cNvCxnSpPr>
            <a:stCxn id="74" idx="1"/>
            <a:endCxn id="67" idx="2"/>
          </p:cNvCxnSpPr>
          <p:nvPr/>
        </p:nvCxnSpPr>
        <p:spPr>
          <a:xfrm rot="10800000">
            <a:off x="5178641" y="4844815"/>
            <a:ext cx="723900" cy="822221"/>
          </a:xfrm>
          <a:prstGeom prst="bentConnector2">
            <a:avLst/>
          </a:prstGeom>
          <a:noFill/>
          <a:ln w="19050" cap="flat" cmpd="sng" algn="ctr">
            <a:solidFill>
              <a:srgbClr val="4BACC6">
                <a:lumMod val="75000"/>
              </a:srgbClr>
            </a:solidFill>
            <a:prstDash val="solid"/>
            <a:tailEnd type="arrow"/>
          </a:ln>
          <a:effectLst/>
        </p:spPr>
      </p:cxnSp>
      <p:cxnSp>
        <p:nvCxnSpPr>
          <p:cNvPr id="87" name="Elbow Connector 86"/>
          <p:cNvCxnSpPr/>
          <p:nvPr/>
        </p:nvCxnSpPr>
        <p:spPr>
          <a:xfrm rot="16200000" flipV="1">
            <a:off x="4056705" y="3851234"/>
            <a:ext cx="756328" cy="743654"/>
          </a:xfrm>
          <a:prstGeom prst="bentConnector3">
            <a:avLst>
              <a:gd name="adj1" fmla="val -185"/>
            </a:avLst>
          </a:prstGeom>
          <a:noFill/>
          <a:ln w="19050" cap="flat" cmpd="sng" algn="ctr">
            <a:solidFill>
              <a:srgbClr val="4BACC6">
                <a:lumMod val="75000"/>
              </a:srgbClr>
            </a:solidFill>
            <a:prstDash val="solid"/>
            <a:tailEnd type="arrow"/>
          </a:ln>
          <a:effectLst/>
        </p:spPr>
      </p:cxnSp>
      <p:cxnSp>
        <p:nvCxnSpPr>
          <p:cNvPr id="88" name="Elbow Connector 87"/>
          <p:cNvCxnSpPr>
            <a:stCxn id="68" idx="1"/>
          </p:cNvCxnSpPr>
          <p:nvPr/>
        </p:nvCxnSpPr>
        <p:spPr>
          <a:xfrm rot="10800000">
            <a:off x="3746685" y="3845983"/>
            <a:ext cx="971964" cy="2473605"/>
          </a:xfrm>
          <a:prstGeom prst="bentConnector2">
            <a:avLst/>
          </a:prstGeom>
          <a:noFill/>
          <a:ln w="19050" cap="flat" cmpd="sng" algn="ctr">
            <a:solidFill>
              <a:srgbClr val="4BACC6">
                <a:lumMod val="75000"/>
              </a:srgbClr>
            </a:solidFill>
            <a:prstDash val="solid"/>
            <a:tailEnd type="arrow"/>
          </a:ln>
          <a:effectLst/>
        </p:spPr>
      </p:cxnSp>
      <p:sp>
        <p:nvSpPr>
          <p:cNvPr id="89" name="TextBox 88"/>
          <p:cNvSpPr txBox="1"/>
          <p:nvPr/>
        </p:nvSpPr>
        <p:spPr>
          <a:xfrm>
            <a:off x="6740740" y="4979036"/>
            <a:ext cx="260008" cy="280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Y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6728718" y="6050006"/>
            <a:ext cx="284052" cy="280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5566113" y="5416747"/>
            <a:ext cx="260008" cy="280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Y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5656588" y="4348638"/>
            <a:ext cx="284052" cy="280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</a:t>
            </a:r>
          </a:p>
        </p:txBody>
      </p:sp>
      <p:sp>
        <p:nvSpPr>
          <p:cNvPr id="93" name="Flowchart: Connector 92"/>
          <p:cNvSpPr/>
          <p:nvPr/>
        </p:nvSpPr>
        <p:spPr>
          <a:xfrm>
            <a:off x="2419531" y="3459959"/>
            <a:ext cx="304801" cy="308811"/>
          </a:xfrm>
          <a:prstGeom prst="flowChartConnector">
            <a:avLst/>
          </a:prstGeom>
          <a:solidFill>
            <a:srgbClr val="4BACC6">
              <a:lumMod val="20000"/>
              <a:lumOff val="80000"/>
            </a:srgbClr>
          </a:solidFill>
          <a:ln w="25400" cap="flat" cmpd="sng" algn="ctr">
            <a:solidFill>
              <a:srgbClr val="4BACC6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+</a:t>
            </a:r>
          </a:p>
        </p:txBody>
      </p:sp>
      <p:sp>
        <p:nvSpPr>
          <p:cNvPr id="94" name="Cloud 93"/>
          <p:cNvSpPr/>
          <p:nvPr/>
        </p:nvSpPr>
        <p:spPr>
          <a:xfrm>
            <a:off x="510828" y="2138130"/>
            <a:ext cx="1425603" cy="926432"/>
          </a:xfrm>
          <a:prstGeom prst="cloud">
            <a:avLst/>
          </a:prstGeom>
          <a:solidFill>
            <a:srgbClr val="4BACC6">
              <a:lumMod val="20000"/>
              <a:lumOff val="80000"/>
            </a:srgbClr>
          </a:solidFill>
          <a:ln w="25400" cap="flat" cmpd="sng" algn="ctr">
            <a:solidFill>
              <a:srgbClr val="4BACC6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Power Grid</a:t>
            </a:r>
          </a:p>
        </p:txBody>
      </p:sp>
      <p:cxnSp>
        <p:nvCxnSpPr>
          <p:cNvPr id="95" name="Straight Arrow Connector 94"/>
          <p:cNvCxnSpPr>
            <a:stCxn id="114" idx="0"/>
            <a:endCxn id="93" idx="4"/>
          </p:cNvCxnSpPr>
          <p:nvPr/>
        </p:nvCxnSpPr>
        <p:spPr>
          <a:xfrm flipV="1">
            <a:off x="2571566" y="3768770"/>
            <a:ext cx="366" cy="403513"/>
          </a:xfrm>
          <a:prstGeom prst="straightConnector1">
            <a:avLst/>
          </a:prstGeom>
          <a:noFill/>
          <a:ln w="19050" cap="flat" cmpd="sng" algn="ctr">
            <a:solidFill>
              <a:srgbClr val="4BACC6">
                <a:lumMod val="75000"/>
              </a:srgbClr>
            </a:solidFill>
            <a:prstDash val="solid"/>
            <a:tailEnd type="arrow"/>
          </a:ln>
          <a:effectLst/>
        </p:spPr>
      </p:cxnSp>
      <p:cxnSp>
        <p:nvCxnSpPr>
          <p:cNvPr id="96" name="Straight Arrow Connector 95"/>
          <p:cNvCxnSpPr>
            <a:stCxn id="116" idx="4"/>
            <a:endCxn id="93" idx="0"/>
          </p:cNvCxnSpPr>
          <p:nvPr/>
        </p:nvCxnSpPr>
        <p:spPr>
          <a:xfrm>
            <a:off x="2571932" y="3063575"/>
            <a:ext cx="0" cy="396384"/>
          </a:xfrm>
          <a:prstGeom prst="straightConnector1">
            <a:avLst/>
          </a:prstGeom>
          <a:noFill/>
          <a:ln w="19050" cap="flat" cmpd="sng" algn="ctr">
            <a:solidFill>
              <a:srgbClr val="4BACC6">
                <a:lumMod val="75000"/>
              </a:srgbClr>
            </a:solidFill>
            <a:prstDash val="solid"/>
            <a:tailEnd type="arrow"/>
          </a:ln>
          <a:effectLst/>
        </p:spPr>
      </p:cxnSp>
      <p:grpSp>
        <p:nvGrpSpPr>
          <p:cNvPr id="97" name="Group 96"/>
          <p:cNvGrpSpPr/>
          <p:nvPr/>
        </p:nvGrpSpPr>
        <p:grpSpPr>
          <a:xfrm>
            <a:off x="594951" y="3385887"/>
            <a:ext cx="1374412" cy="467740"/>
            <a:chOff x="1159599" y="4711468"/>
            <a:chExt cx="1374412" cy="461665"/>
          </a:xfrm>
        </p:grpSpPr>
        <p:sp>
          <p:nvSpPr>
            <p:cNvPr id="98" name="Flowchart: Data 97"/>
            <p:cNvSpPr/>
            <p:nvPr/>
          </p:nvSpPr>
          <p:spPr>
            <a:xfrm>
              <a:off x="1159599" y="4717651"/>
              <a:ext cx="1374412" cy="435521"/>
            </a:xfrm>
            <a:prstGeom prst="flowChartInputOutput">
              <a:avLst/>
            </a:prstGeom>
            <a:solidFill>
              <a:srgbClr val="4BACC6">
                <a:lumMod val="20000"/>
                <a:lumOff val="80000"/>
              </a:srgbClr>
            </a:solidFill>
            <a:ln w="25400" cap="flat" cmpd="sng" algn="ctr">
              <a:solidFill>
                <a:srgbClr val="4BACC6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1235799" y="4711468"/>
              <a:ext cx="111896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True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measurements</a:t>
              </a:r>
            </a:p>
          </p:txBody>
        </p:sp>
      </p:grpSp>
      <p:sp>
        <p:nvSpPr>
          <p:cNvPr id="100" name="Rectangle 99"/>
          <p:cNvSpPr/>
          <p:nvPr/>
        </p:nvSpPr>
        <p:spPr>
          <a:xfrm>
            <a:off x="301841" y="1679277"/>
            <a:ext cx="2767212" cy="2921949"/>
          </a:xfrm>
          <a:prstGeom prst="rect">
            <a:avLst/>
          </a:prstGeom>
          <a:noFill/>
          <a:ln w="25400" cap="flat" cmpd="sng" algn="ctr">
            <a:solidFill>
              <a:srgbClr val="7030A0"/>
            </a:solidFill>
            <a:prstDash val="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697988" y="1679276"/>
            <a:ext cx="2102435" cy="311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Measurements from Field</a:t>
            </a:r>
          </a:p>
        </p:txBody>
      </p:sp>
      <p:grpSp>
        <p:nvGrpSpPr>
          <p:cNvPr id="102" name="Group 101"/>
          <p:cNvGrpSpPr/>
          <p:nvPr/>
        </p:nvGrpSpPr>
        <p:grpSpPr>
          <a:xfrm>
            <a:off x="5937495" y="3260933"/>
            <a:ext cx="1600201" cy="706861"/>
            <a:chOff x="4724399" y="2700987"/>
            <a:chExt cx="1600201" cy="697681"/>
          </a:xfrm>
        </p:grpSpPr>
        <p:sp>
          <p:nvSpPr>
            <p:cNvPr id="103" name="Flowchart: Decision 102"/>
            <p:cNvSpPr/>
            <p:nvPr/>
          </p:nvSpPr>
          <p:spPr>
            <a:xfrm>
              <a:off x="4724399" y="2700987"/>
              <a:ext cx="1600201" cy="697681"/>
            </a:xfrm>
            <a:prstGeom prst="flowChartDecision">
              <a:avLst/>
            </a:prstGeom>
            <a:solidFill>
              <a:srgbClr val="4BACC6">
                <a:lumMod val="20000"/>
                <a:lumOff val="80000"/>
              </a:srgbClr>
            </a:solidFill>
            <a:ln w="25400" cap="flat" cmpd="sng" algn="ctr">
              <a:solidFill>
                <a:srgbClr val="4BACC6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5167532" y="2815702"/>
              <a:ext cx="81047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Bad data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detected?</a:t>
              </a:r>
            </a:p>
          </p:txBody>
        </p:sp>
      </p:grpSp>
      <p:sp>
        <p:nvSpPr>
          <p:cNvPr id="105" name="TextBox 104"/>
          <p:cNvSpPr txBox="1"/>
          <p:nvPr/>
        </p:nvSpPr>
        <p:spPr>
          <a:xfrm>
            <a:off x="6729811" y="3967794"/>
            <a:ext cx="260008" cy="280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Y</a:t>
            </a:r>
          </a:p>
        </p:txBody>
      </p:sp>
      <p:sp>
        <p:nvSpPr>
          <p:cNvPr id="106" name="Rectangle 105"/>
          <p:cNvSpPr/>
          <p:nvPr/>
        </p:nvSpPr>
        <p:spPr>
          <a:xfrm>
            <a:off x="4606368" y="2933210"/>
            <a:ext cx="3086874" cy="3772390"/>
          </a:xfrm>
          <a:prstGeom prst="rect">
            <a:avLst/>
          </a:prstGeom>
          <a:noFill/>
          <a:ln w="25400" cap="flat" cmpd="sng" algn="ctr">
            <a:solidFill>
              <a:srgbClr val="7030A0"/>
            </a:solidFill>
            <a:prstDash val="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4614191" y="2939760"/>
            <a:ext cx="1626984" cy="311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Bad Data Detection</a:t>
            </a:r>
          </a:p>
        </p:txBody>
      </p:sp>
      <p:cxnSp>
        <p:nvCxnSpPr>
          <p:cNvPr id="108" name="Straight Arrow Connector 107"/>
          <p:cNvCxnSpPr>
            <a:stCxn id="103" idx="3"/>
          </p:cNvCxnSpPr>
          <p:nvPr/>
        </p:nvCxnSpPr>
        <p:spPr>
          <a:xfrm>
            <a:off x="7537696" y="3614364"/>
            <a:ext cx="615704" cy="1786"/>
          </a:xfrm>
          <a:prstGeom prst="straightConnector1">
            <a:avLst/>
          </a:prstGeom>
          <a:noFill/>
          <a:ln w="19050" cap="flat" cmpd="sng" algn="ctr">
            <a:solidFill>
              <a:srgbClr val="4BACC6">
                <a:lumMod val="75000"/>
              </a:srgbClr>
            </a:solidFill>
            <a:prstDash val="solid"/>
            <a:tailEnd type="arrow"/>
          </a:ln>
          <a:effectLst/>
        </p:spPr>
      </p:cxnSp>
      <p:sp>
        <p:nvSpPr>
          <p:cNvPr id="109" name="TextBox 108"/>
          <p:cNvSpPr txBox="1"/>
          <p:nvPr/>
        </p:nvSpPr>
        <p:spPr>
          <a:xfrm>
            <a:off x="7703522" y="3360705"/>
            <a:ext cx="284052" cy="280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</a:t>
            </a:r>
          </a:p>
        </p:txBody>
      </p:sp>
      <p:cxnSp>
        <p:nvCxnSpPr>
          <p:cNvPr id="110" name="Straight Arrow Connector 109"/>
          <p:cNvCxnSpPr>
            <a:stCxn id="94" idx="1"/>
            <a:endCxn id="99" idx="0"/>
          </p:cNvCxnSpPr>
          <p:nvPr/>
        </p:nvCxnSpPr>
        <p:spPr>
          <a:xfrm>
            <a:off x="1223630" y="3063576"/>
            <a:ext cx="7002" cy="322311"/>
          </a:xfrm>
          <a:prstGeom prst="straightConnector1">
            <a:avLst/>
          </a:prstGeom>
          <a:noFill/>
          <a:ln w="19050" cap="flat" cmpd="sng" algn="ctr">
            <a:solidFill>
              <a:srgbClr val="4BACC6">
                <a:lumMod val="75000"/>
              </a:srgbClr>
            </a:solidFill>
            <a:prstDash val="solid"/>
            <a:tailEnd type="arrow"/>
          </a:ln>
          <a:effectLst/>
        </p:spPr>
      </p:cxnSp>
      <p:cxnSp>
        <p:nvCxnSpPr>
          <p:cNvPr id="111" name="Straight Arrow Connector 110"/>
          <p:cNvCxnSpPr>
            <a:stCxn id="98" idx="5"/>
            <a:endCxn id="93" idx="2"/>
          </p:cNvCxnSpPr>
          <p:nvPr/>
        </p:nvCxnSpPr>
        <p:spPr>
          <a:xfrm>
            <a:off x="1831922" y="3612777"/>
            <a:ext cx="587609" cy="1588"/>
          </a:xfrm>
          <a:prstGeom prst="straightConnector1">
            <a:avLst/>
          </a:prstGeom>
          <a:noFill/>
          <a:ln w="19050" cap="flat" cmpd="sng" algn="ctr">
            <a:solidFill>
              <a:srgbClr val="4BACC6">
                <a:lumMod val="75000"/>
              </a:srgbClr>
            </a:solidFill>
            <a:prstDash val="solid"/>
            <a:tailEnd type="arrow"/>
          </a:ln>
          <a:effectLst/>
        </p:spPr>
      </p:cxnSp>
      <p:grpSp>
        <p:nvGrpSpPr>
          <p:cNvPr id="112" name="Group 111"/>
          <p:cNvGrpSpPr/>
          <p:nvPr/>
        </p:nvGrpSpPr>
        <p:grpSpPr>
          <a:xfrm>
            <a:off x="2148710" y="4157913"/>
            <a:ext cx="845712" cy="309384"/>
            <a:chOff x="766493" y="4947919"/>
            <a:chExt cx="845712" cy="305366"/>
          </a:xfrm>
        </p:grpSpPr>
        <p:sp>
          <p:nvSpPr>
            <p:cNvPr id="113" name="Flowchart: Data 112"/>
            <p:cNvSpPr/>
            <p:nvPr/>
          </p:nvSpPr>
          <p:spPr>
            <a:xfrm>
              <a:off x="766493" y="4947919"/>
              <a:ext cx="845712" cy="305366"/>
            </a:xfrm>
            <a:prstGeom prst="flowChartInputOutput">
              <a:avLst/>
            </a:prstGeom>
            <a:solidFill>
              <a:srgbClr val="4BACC6">
                <a:lumMod val="20000"/>
                <a:lumOff val="80000"/>
              </a:srgbClr>
            </a:solidFill>
            <a:ln w="25400" cap="flat" cmpd="sng" algn="ctr">
              <a:solidFill>
                <a:srgbClr val="4BACC6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815721" y="4962102"/>
              <a:ext cx="74725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Bad Data</a:t>
              </a:r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2234721" y="2754191"/>
            <a:ext cx="674422" cy="309384"/>
            <a:chOff x="766493" y="5638517"/>
            <a:chExt cx="674422" cy="305366"/>
          </a:xfrm>
        </p:grpSpPr>
        <p:sp>
          <p:nvSpPr>
            <p:cNvPr id="116" name="Flowchart: Data 115"/>
            <p:cNvSpPr/>
            <p:nvPr/>
          </p:nvSpPr>
          <p:spPr>
            <a:xfrm>
              <a:off x="766493" y="5638517"/>
              <a:ext cx="674422" cy="305366"/>
            </a:xfrm>
            <a:prstGeom prst="flowChartInputOutput">
              <a:avLst/>
            </a:prstGeom>
            <a:solidFill>
              <a:srgbClr val="4BACC6">
                <a:lumMod val="20000"/>
                <a:lumOff val="80000"/>
              </a:srgbClr>
            </a:solidFill>
            <a:ln w="25400" cap="flat" cmpd="sng" algn="ctr">
              <a:solidFill>
                <a:srgbClr val="4BACC6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834239" y="5652700"/>
              <a:ext cx="53893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Noise</a:t>
              </a:r>
            </a:p>
          </p:txBody>
        </p:sp>
      </p:grpSp>
      <p:sp>
        <p:nvSpPr>
          <p:cNvPr id="118" name="Rectangle 117"/>
          <p:cNvSpPr/>
          <p:nvPr/>
        </p:nvSpPr>
        <p:spPr>
          <a:xfrm>
            <a:off x="8153400" y="3392151"/>
            <a:ext cx="762000" cy="487181"/>
          </a:xfrm>
          <a:prstGeom prst="rect">
            <a:avLst/>
          </a:prstGeom>
          <a:solidFill>
            <a:srgbClr val="4BACC6">
              <a:lumMod val="20000"/>
              <a:lumOff val="80000"/>
            </a:srgbClr>
          </a:solidFill>
          <a:ln w="25400" cap="flat" cmpd="sng" algn="ctr">
            <a:solidFill>
              <a:srgbClr val="4BACC6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 Results</a:t>
            </a:r>
          </a:p>
        </p:txBody>
      </p:sp>
    </p:spTree>
    <p:extLst>
      <p:ext uri="{BB962C8B-B14F-4D97-AF65-F5344CB8AC3E}">
        <p14:creationId xmlns:p14="http://schemas.microsoft.com/office/powerpoint/2010/main" val="1716051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Cyber-Aware Contingency Analysis</a:t>
            </a:r>
            <a:endParaRPr lang="en-US" dirty="0">
              <a:latin typeface="+mj-lt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205DB16-F3E1-7B41-BE18-DA9132C94C8C}" type="datetime4">
              <a:rPr lang="en-US" smtClean="0"/>
              <a:pPr/>
              <a:t>October 8, 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3722D57-58D6-9447-A6D5-A97F6C35A8F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2128576" y="1438275"/>
            <a:ext cx="5043749" cy="1260192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210430" y="3618225"/>
            <a:ext cx="1181099" cy="725189"/>
          </a:xfrm>
          <a:prstGeom prst="rect">
            <a:avLst/>
          </a:prstGeom>
          <a:solidFill>
            <a:srgbClr val="4BACC6">
              <a:lumMod val="20000"/>
              <a:lumOff val="80000"/>
            </a:srgbClr>
          </a:solidFill>
          <a:ln w="25400" cap="flat" cmpd="sng" algn="ctr">
            <a:solidFill>
              <a:srgbClr val="4BACC6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Offline cyber vulnerability assessment</a:t>
            </a:r>
          </a:p>
        </p:txBody>
      </p:sp>
      <p:sp>
        <p:nvSpPr>
          <p:cNvPr id="40" name="Cloud 39"/>
          <p:cNvSpPr/>
          <p:nvPr/>
        </p:nvSpPr>
        <p:spPr>
          <a:xfrm>
            <a:off x="260450" y="1735353"/>
            <a:ext cx="1425603" cy="926432"/>
          </a:xfrm>
          <a:prstGeom prst="cloud">
            <a:avLst/>
          </a:prstGeom>
          <a:solidFill>
            <a:srgbClr val="4BACC6">
              <a:lumMod val="20000"/>
              <a:lumOff val="80000"/>
            </a:srgbClr>
          </a:solidFill>
          <a:ln w="25400" cap="flat" cmpd="sng" algn="ctr">
            <a:solidFill>
              <a:srgbClr val="4BACC6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Power Grid</a:t>
            </a:r>
          </a:p>
        </p:txBody>
      </p:sp>
      <p:cxnSp>
        <p:nvCxnSpPr>
          <p:cNvPr id="41" name="Straight Arrow Connector 12"/>
          <p:cNvCxnSpPr>
            <a:stCxn id="40" idx="1"/>
            <a:endCxn id="39" idx="1"/>
          </p:cNvCxnSpPr>
          <p:nvPr/>
        </p:nvCxnSpPr>
        <p:spPr>
          <a:xfrm rot="16200000" flipH="1">
            <a:off x="431831" y="3202220"/>
            <a:ext cx="1320021" cy="237178"/>
          </a:xfrm>
          <a:prstGeom prst="bentConnector2">
            <a:avLst/>
          </a:prstGeom>
          <a:noFill/>
          <a:ln w="25400" cap="flat" cmpd="sng" algn="ctr">
            <a:solidFill>
              <a:srgbClr val="4F81BD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42" name="Rectangle 41"/>
          <p:cNvSpPr/>
          <p:nvPr/>
        </p:nvSpPr>
        <p:spPr>
          <a:xfrm>
            <a:off x="2353495" y="1781730"/>
            <a:ext cx="1325863" cy="833678"/>
          </a:xfrm>
          <a:prstGeom prst="rect">
            <a:avLst/>
          </a:prstGeom>
          <a:solidFill>
            <a:srgbClr val="4BACC6">
              <a:lumMod val="20000"/>
              <a:lumOff val="80000"/>
            </a:srgbClr>
          </a:solidFill>
          <a:ln w="25400" cap="flat" cmpd="sng" algn="ctr">
            <a:solidFill>
              <a:srgbClr val="4BACC6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Compute Line Outage Distribution Factors </a:t>
            </a:r>
          </a:p>
        </p:txBody>
      </p:sp>
      <p:cxnSp>
        <p:nvCxnSpPr>
          <p:cNvPr id="43" name="Straight Arrow Connector 42"/>
          <p:cNvCxnSpPr>
            <a:stCxn id="40" idx="0"/>
            <a:endCxn id="42" idx="1"/>
          </p:cNvCxnSpPr>
          <p:nvPr/>
        </p:nvCxnSpPr>
        <p:spPr>
          <a:xfrm>
            <a:off x="1684865" y="2198569"/>
            <a:ext cx="668630" cy="0"/>
          </a:xfrm>
          <a:prstGeom prst="straightConnector1">
            <a:avLst/>
          </a:prstGeom>
          <a:noFill/>
          <a:ln w="25400" cap="flat" cmpd="sng" algn="ctr">
            <a:solidFill>
              <a:srgbClr val="4F81BD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44" name="Rectangle 43"/>
          <p:cNvSpPr/>
          <p:nvPr/>
        </p:nvSpPr>
        <p:spPr>
          <a:xfrm>
            <a:off x="5684520" y="1781729"/>
            <a:ext cx="1325863" cy="833678"/>
          </a:xfrm>
          <a:prstGeom prst="rect">
            <a:avLst/>
          </a:prstGeom>
          <a:solidFill>
            <a:srgbClr val="4BACC6">
              <a:lumMod val="20000"/>
              <a:lumOff val="80000"/>
            </a:srgbClr>
          </a:solidFill>
          <a:ln w="25400" cap="flat" cmpd="sng" algn="ctr">
            <a:solidFill>
              <a:srgbClr val="4BACC6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N-1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Contingency analysis for power grid</a:t>
            </a:r>
          </a:p>
        </p:txBody>
      </p:sp>
      <p:sp>
        <p:nvSpPr>
          <p:cNvPr id="45" name="Rectangle 44"/>
          <p:cNvSpPr/>
          <p:nvPr/>
        </p:nvSpPr>
        <p:spPr>
          <a:xfrm>
            <a:off x="4206250" y="1892004"/>
            <a:ext cx="955753" cy="613129"/>
          </a:xfrm>
          <a:prstGeom prst="rect">
            <a:avLst/>
          </a:prstGeom>
          <a:solidFill>
            <a:srgbClr val="4BACC6">
              <a:lumMod val="20000"/>
              <a:lumOff val="80000"/>
            </a:srgbClr>
          </a:solidFill>
          <a:ln w="25400" cap="flat" cmpd="sng" algn="ctr">
            <a:solidFill>
              <a:srgbClr val="4BACC6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Identify critical lines</a:t>
            </a:r>
          </a:p>
        </p:txBody>
      </p:sp>
      <p:cxnSp>
        <p:nvCxnSpPr>
          <p:cNvPr id="46" name="Straight Arrow Connector 45"/>
          <p:cNvCxnSpPr>
            <a:stCxn id="42" idx="3"/>
            <a:endCxn id="45" idx="1"/>
          </p:cNvCxnSpPr>
          <p:nvPr/>
        </p:nvCxnSpPr>
        <p:spPr>
          <a:xfrm>
            <a:off x="3679358" y="2198569"/>
            <a:ext cx="526892" cy="0"/>
          </a:xfrm>
          <a:prstGeom prst="straightConnector1">
            <a:avLst/>
          </a:prstGeom>
          <a:noFill/>
          <a:ln w="25400" cap="flat" cmpd="sng" algn="ctr">
            <a:solidFill>
              <a:srgbClr val="4F81BD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7" name="Straight Arrow Connector 46"/>
          <p:cNvCxnSpPr>
            <a:stCxn id="45" idx="3"/>
            <a:endCxn id="44" idx="1"/>
          </p:cNvCxnSpPr>
          <p:nvPr/>
        </p:nvCxnSpPr>
        <p:spPr>
          <a:xfrm flipV="1">
            <a:off x="5162003" y="2198568"/>
            <a:ext cx="522517" cy="1"/>
          </a:xfrm>
          <a:prstGeom prst="straightConnector1">
            <a:avLst/>
          </a:prstGeom>
          <a:noFill/>
          <a:ln w="25400" cap="flat" cmpd="sng" algn="ctr">
            <a:solidFill>
              <a:srgbClr val="4F81BD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48" name="Rectangle 47"/>
          <p:cNvSpPr/>
          <p:nvPr/>
        </p:nvSpPr>
        <p:spPr>
          <a:xfrm>
            <a:off x="3074633" y="3542115"/>
            <a:ext cx="1616524" cy="877408"/>
          </a:xfrm>
          <a:prstGeom prst="rect">
            <a:avLst/>
          </a:prstGeom>
          <a:solidFill>
            <a:srgbClr val="4BACC6">
              <a:lumMod val="20000"/>
              <a:lumOff val="80000"/>
            </a:srgbClr>
          </a:solidFill>
          <a:ln w="25400" cap="flat" cmpd="sng" algn="ctr">
            <a:solidFill>
              <a:srgbClr val="4BACC6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Estimate probability of substation N/W compromise</a:t>
            </a:r>
          </a:p>
        </p:txBody>
      </p:sp>
      <p:cxnSp>
        <p:nvCxnSpPr>
          <p:cNvPr id="49" name="Straight Arrow Connector 48"/>
          <p:cNvCxnSpPr>
            <a:stCxn id="39" idx="3"/>
            <a:endCxn id="48" idx="1"/>
          </p:cNvCxnSpPr>
          <p:nvPr/>
        </p:nvCxnSpPr>
        <p:spPr>
          <a:xfrm flipV="1">
            <a:off x="2391529" y="3980819"/>
            <a:ext cx="683104" cy="1"/>
          </a:xfrm>
          <a:prstGeom prst="straightConnector1">
            <a:avLst/>
          </a:prstGeom>
          <a:noFill/>
          <a:ln w="25400" cap="flat" cmpd="sng" algn="ctr">
            <a:solidFill>
              <a:srgbClr val="4F81BD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50" name="Rectangle 49"/>
          <p:cNvSpPr/>
          <p:nvPr/>
        </p:nvSpPr>
        <p:spPr>
          <a:xfrm>
            <a:off x="4272658" y="2891802"/>
            <a:ext cx="822936" cy="306565"/>
          </a:xfrm>
          <a:prstGeom prst="rect">
            <a:avLst/>
          </a:prstGeom>
          <a:solidFill>
            <a:srgbClr val="4BACC6">
              <a:lumMod val="20000"/>
              <a:lumOff val="80000"/>
            </a:srgbClr>
          </a:solidFill>
          <a:ln w="25400" cap="flat" cmpd="sng" algn="ctr">
            <a:solidFill>
              <a:srgbClr val="4BACC6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Select </a:t>
            </a:r>
            <a:r>
              <a:rPr kumimoji="0" lang="en-US" sz="12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</a:t>
            </a: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51" name="Straight Arrow Connector 50"/>
          <p:cNvCxnSpPr>
            <a:stCxn id="45" idx="2"/>
            <a:endCxn id="50" idx="0"/>
          </p:cNvCxnSpPr>
          <p:nvPr/>
        </p:nvCxnSpPr>
        <p:spPr>
          <a:xfrm flipH="1">
            <a:off x="4684126" y="2505133"/>
            <a:ext cx="1" cy="386669"/>
          </a:xfrm>
          <a:prstGeom prst="straightConnector1">
            <a:avLst/>
          </a:prstGeom>
          <a:noFill/>
          <a:ln w="25400" cap="flat" cmpd="sng" algn="ctr">
            <a:solidFill>
              <a:srgbClr val="4F81BD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52" name="Straight Arrow Connector 51"/>
          <p:cNvCxnSpPr>
            <a:stCxn id="48" idx="3"/>
            <a:endCxn id="53" idx="1"/>
          </p:cNvCxnSpPr>
          <p:nvPr/>
        </p:nvCxnSpPr>
        <p:spPr>
          <a:xfrm>
            <a:off x="4691157" y="3980819"/>
            <a:ext cx="640938" cy="1"/>
          </a:xfrm>
          <a:prstGeom prst="straightConnector1">
            <a:avLst/>
          </a:prstGeom>
          <a:noFill/>
          <a:ln w="25400" cap="flat" cmpd="sng" algn="ctr">
            <a:solidFill>
              <a:srgbClr val="4F81BD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53" name="Rectangle 52"/>
          <p:cNvSpPr/>
          <p:nvPr/>
        </p:nvSpPr>
        <p:spPr>
          <a:xfrm>
            <a:off x="5332095" y="3563981"/>
            <a:ext cx="1325863" cy="833678"/>
          </a:xfrm>
          <a:prstGeom prst="rect">
            <a:avLst/>
          </a:prstGeom>
          <a:solidFill>
            <a:srgbClr val="4BACC6">
              <a:lumMod val="20000"/>
              <a:lumOff val="80000"/>
            </a:srgbClr>
          </a:solidFill>
          <a:ln w="25400" cap="flat" cmpd="sng" algn="ctr">
            <a:solidFill>
              <a:srgbClr val="4BACC6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Partial </a:t>
            </a:r>
            <a:r>
              <a:rPr kumimoji="0" lang="en-US" sz="12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N-k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Contingency analysis for cyber events</a:t>
            </a:r>
          </a:p>
        </p:txBody>
      </p:sp>
      <p:sp>
        <p:nvSpPr>
          <p:cNvPr id="54" name="Rectangle 53"/>
          <p:cNvSpPr/>
          <p:nvPr/>
        </p:nvSpPr>
        <p:spPr>
          <a:xfrm>
            <a:off x="7805055" y="2604212"/>
            <a:ext cx="1055915" cy="881743"/>
          </a:xfrm>
          <a:prstGeom prst="rect">
            <a:avLst/>
          </a:prstGeom>
          <a:solidFill>
            <a:srgbClr val="4BACC6">
              <a:lumMod val="20000"/>
              <a:lumOff val="80000"/>
            </a:srgbClr>
          </a:solidFill>
          <a:ln w="25400" cap="flat" cmpd="sng" algn="ctr">
            <a:solidFill>
              <a:srgbClr val="4BACC6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Ranking of all analyzed contingencies</a:t>
            </a:r>
          </a:p>
        </p:txBody>
      </p:sp>
      <p:cxnSp>
        <p:nvCxnSpPr>
          <p:cNvPr id="55" name="Elbow Connector 54"/>
          <p:cNvCxnSpPr>
            <a:stCxn id="44" idx="3"/>
            <a:endCxn id="54" idx="1"/>
          </p:cNvCxnSpPr>
          <p:nvPr/>
        </p:nvCxnSpPr>
        <p:spPr>
          <a:xfrm>
            <a:off x="7010383" y="2198568"/>
            <a:ext cx="794672" cy="846516"/>
          </a:xfrm>
          <a:prstGeom prst="bentConnector3">
            <a:avLst>
              <a:gd name="adj1" fmla="val 27226"/>
            </a:avLst>
          </a:prstGeom>
          <a:noFill/>
          <a:ln w="25400" cap="flat" cmpd="sng" algn="ctr">
            <a:solidFill>
              <a:srgbClr val="4F81BD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56" name="Elbow Connector 55"/>
          <p:cNvCxnSpPr>
            <a:stCxn id="53" idx="3"/>
            <a:endCxn id="54" idx="1"/>
          </p:cNvCxnSpPr>
          <p:nvPr/>
        </p:nvCxnSpPr>
        <p:spPr>
          <a:xfrm flipV="1">
            <a:off x="6657958" y="3045084"/>
            <a:ext cx="1147097" cy="935736"/>
          </a:xfrm>
          <a:prstGeom prst="bentConnector3">
            <a:avLst/>
          </a:prstGeom>
          <a:noFill/>
          <a:ln w="25400" cap="flat" cmpd="sng" algn="ctr">
            <a:solidFill>
              <a:srgbClr val="4F81BD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57" name="TextBox 56"/>
          <p:cNvSpPr txBox="1"/>
          <p:nvPr/>
        </p:nvSpPr>
        <p:spPr>
          <a:xfrm>
            <a:off x="3351220" y="1470672"/>
            <a:ext cx="26117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Traditional Contingency Analysis</a:t>
            </a:r>
          </a:p>
        </p:txBody>
      </p:sp>
      <p:grpSp>
        <p:nvGrpSpPr>
          <p:cNvPr id="58" name="Group 57"/>
          <p:cNvGrpSpPr/>
          <p:nvPr/>
        </p:nvGrpSpPr>
        <p:grpSpPr>
          <a:xfrm>
            <a:off x="3244017" y="5403477"/>
            <a:ext cx="1277755" cy="441252"/>
            <a:chOff x="311915" y="5123025"/>
            <a:chExt cx="1374412" cy="441252"/>
          </a:xfrm>
        </p:grpSpPr>
        <p:sp>
          <p:nvSpPr>
            <p:cNvPr id="59" name="Flowchart: Data 58"/>
            <p:cNvSpPr/>
            <p:nvPr/>
          </p:nvSpPr>
          <p:spPr>
            <a:xfrm>
              <a:off x="311915" y="5123025"/>
              <a:ext cx="1374412" cy="441252"/>
            </a:xfrm>
            <a:prstGeom prst="flowChartInputOutput">
              <a:avLst/>
            </a:prstGeom>
            <a:solidFill>
              <a:srgbClr val="4BACC6">
                <a:lumMod val="20000"/>
                <a:lumOff val="80000"/>
              </a:srgbClr>
            </a:solidFill>
            <a:ln w="25400" cap="flat" cmpd="sng" algn="ctr">
              <a:solidFill>
                <a:srgbClr val="4BACC6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602785" y="5205151"/>
              <a:ext cx="78579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SIEM logs</a:t>
              </a: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4727823" y="5383064"/>
            <a:ext cx="1277755" cy="461665"/>
            <a:chOff x="311915" y="5102613"/>
            <a:chExt cx="1374412" cy="461665"/>
          </a:xfrm>
        </p:grpSpPr>
        <p:sp>
          <p:nvSpPr>
            <p:cNvPr id="62" name="Flowchart: Data 61"/>
            <p:cNvSpPr/>
            <p:nvPr/>
          </p:nvSpPr>
          <p:spPr>
            <a:xfrm>
              <a:off x="311915" y="5123025"/>
              <a:ext cx="1374412" cy="441252"/>
            </a:xfrm>
            <a:prstGeom prst="flowChartInputOutput">
              <a:avLst/>
            </a:prstGeom>
            <a:solidFill>
              <a:srgbClr val="4BACC6">
                <a:lumMod val="20000"/>
                <a:lumOff val="80000"/>
              </a:srgbClr>
            </a:solidFill>
            <a:ln w="25400" cap="flat" cmpd="sng" algn="ctr">
              <a:solidFill>
                <a:srgbClr val="4BACC6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574640" y="5102613"/>
              <a:ext cx="8605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Info from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SE + BDD</a:t>
              </a:r>
            </a:p>
          </p:txBody>
        </p:sp>
      </p:grpSp>
      <p:cxnSp>
        <p:nvCxnSpPr>
          <p:cNvPr id="64" name="Straight Arrow Connector 63"/>
          <p:cNvCxnSpPr>
            <a:stCxn id="59" idx="1"/>
          </p:cNvCxnSpPr>
          <p:nvPr/>
        </p:nvCxnSpPr>
        <p:spPr>
          <a:xfrm flipH="1" flipV="1">
            <a:off x="3876793" y="4409091"/>
            <a:ext cx="6102" cy="994386"/>
          </a:xfrm>
          <a:prstGeom prst="straightConnector1">
            <a:avLst/>
          </a:prstGeom>
          <a:noFill/>
          <a:ln w="25400" cap="flat" cmpd="sng" algn="ctr">
            <a:solidFill>
              <a:srgbClr val="4F81BD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65" name="Elbow Connector 64"/>
          <p:cNvCxnSpPr>
            <a:stCxn id="62" idx="1"/>
          </p:cNvCxnSpPr>
          <p:nvPr/>
        </p:nvCxnSpPr>
        <p:spPr>
          <a:xfrm rot="16200000" flipV="1">
            <a:off x="4381645" y="4418420"/>
            <a:ext cx="486306" cy="1483806"/>
          </a:xfrm>
          <a:prstGeom prst="bentConnector2">
            <a:avLst/>
          </a:prstGeom>
          <a:noFill/>
          <a:ln w="25400" cap="flat" cmpd="sng" algn="ctr">
            <a:solidFill>
              <a:srgbClr val="4F81BD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6" name="TextBox 65"/>
          <p:cNvSpPr txBox="1"/>
          <p:nvPr/>
        </p:nvSpPr>
        <p:spPr>
          <a:xfrm>
            <a:off x="61039" y="3122557"/>
            <a:ext cx="101175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SCADA N/W Configuration</a:t>
            </a:r>
          </a:p>
        </p:txBody>
      </p:sp>
      <p:cxnSp>
        <p:nvCxnSpPr>
          <p:cNvPr id="67" name="Straight Arrow Connector 58"/>
          <p:cNvCxnSpPr>
            <a:stCxn id="42" idx="2"/>
            <a:endCxn id="50" idx="1"/>
          </p:cNvCxnSpPr>
          <p:nvPr/>
        </p:nvCxnSpPr>
        <p:spPr>
          <a:xfrm rot="16200000" flipH="1">
            <a:off x="3429704" y="2202130"/>
            <a:ext cx="429677" cy="1256231"/>
          </a:xfrm>
          <a:prstGeom prst="bentConnector2">
            <a:avLst/>
          </a:prstGeom>
          <a:noFill/>
          <a:ln w="25400" cap="flat" cmpd="sng" algn="ctr">
            <a:solidFill>
              <a:srgbClr val="4F81BD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68" name="Straight Arrow Connector 58"/>
          <p:cNvCxnSpPr>
            <a:stCxn id="50" idx="3"/>
            <a:endCxn id="53" idx="0"/>
          </p:cNvCxnSpPr>
          <p:nvPr/>
        </p:nvCxnSpPr>
        <p:spPr>
          <a:xfrm>
            <a:off x="5095594" y="3045085"/>
            <a:ext cx="899433" cy="518896"/>
          </a:xfrm>
          <a:prstGeom prst="bentConnector2">
            <a:avLst/>
          </a:prstGeom>
          <a:noFill/>
          <a:ln w="25400" cap="flat" cmpd="sng" algn="ctr">
            <a:solidFill>
              <a:srgbClr val="4F81BD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23940151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" y="940279"/>
            <a:ext cx="8595360" cy="2666625"/>
          </a:xfrm>
        </p:spPr>
        <p:txBody>
          <a:bodyPr/>
          <a:lstStyle/>
          <a:p>
            <a:r>
              <a:rPr lang="en-US" kern="0" dirty="0">
                <a:latin typeface="+mn-lt"/>
              </a:rPr>
              <a:t>Selected system: IEEE 57 bus system</a:t>
            </a:r>
          </a:p>
          <a:p>
            <a:pPr lvl="1"/>
            <a:r>
              <a:rPr lang="en-US" kern="0" dirty="0">
                <a:latin typeface="+mn-lt"/>
              </a:rPr>
              <a:t>7 generation stations</a:t>
            </a:r>
          </a:p>
          <a:p>
            <a:pPr lvl="1"/>
            <a:r>
              <a:rPr lang="en-US" kern="0" dirty="0">
                <a:latin typeface="+mn-lt"/>
              </a:rPr>
              <a:t>15 transmission substations</a:t>
            </a:r>
          </a:p>
          <a:p>
            <a:pPr lvl="1"/>
            <a:r>
              <a:rPr lang="en-US" kern="0" dirty="0">
                <a:latin typeface="+mn-lt"/>
              </a:rPr>
              <a:t>22 substations to be modeled</a:t>
            </a:r>
          </a:p>
          <a:p>
            <a:pPr lvl="1"/>
            <a:r>
              <a:rPr lang="en-US" kern="0" dirty="0">
                <a:latin typeface="+mn-lt"/>
              </a:rPr>
              <a:t>6 network routers to be modeled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4320" y="201168"/>
            <a:ext cx="6629400" cy="644221"/>
          </a:xfrm>
        </p:spPr>
        <p:txBody>
          <a:bodyPr/>
          <a:lstStyle/>
          <a:p>
            <a:r>
              <a:rPr lang="en-US" dirty="0">
                <a:latin typeface="+mj-lt"/>
              </a:rPr>
              <a:t>Design of Cyber Network Topology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205DB16-F3E1-7B41-BE18-DA9132C94C8C}" type="datetime4">
              <a:rPr lang="en-US" smtClean="0"/>
              <a:pPr/>
              <a:t>October 8, 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3722D57-58D6-9447-A6D5-A97F6C35A8FB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7" name="Picture 2" descr="C:\Users\srid966\Desktop\CEDS EMS DT IEEE57 Substa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539" y="2620930"/>
            <a:ext cx="7160419" cy="4127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50532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" y="1600199"/>
            <a:ext cx="3814601" cy="3075317"/>
          </a:xfrm>
        </p:spPr>
        <p:txBody>
          <a:bodyPr/>
          <a:lstStyle/>
          <a:p>
            <a:r>
              <a:rPr lang="en-US" dirty="0">
                <a:latin typeface="+mn-lt"/>
              </a:rPr>
              <a:t>Assumptions:</a:t>
            </a:r>
          </a:p>
          <a:p>
            <a:pPr lvl="1"/>
            <a:r>
              <a:rPr lang="en-US" dirty="0">
                <a:latin typeface="+mn-lt"/>
              </a:rPr>
              <a:t>Every substation has one firewall and one computer</a:t>
            </a:r>
          </a:p>
          <a:p>
            <a:pPr lvl="1"/>
            <a:r>
              <a:rPr lang="en-US" dirty="0">
                <a:latin typeface="+mn-lt"/>
              </a:rPr>
              <a:t>If the computer is compromised, an attacker is able to perform switching operations within the substation</a:t>
            </a:r>
          </a:p>
          <a:p>
            <a:pPr lvl="1"/>
            <a:r>
              <a:rPr lang="en-US" dirty="0">
                <a:latin typeface="+mn-lt"/>
              </a:rPr>
              <a:t>An attack originates at a certain router. The point of attack origin affects the model results.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D57500"/>
                </a:solidFill>
                <a:latin typeface="+mj-lt"/>
              </a:rPr>
              <a:t>Petri Net Modeling</a:t>
            </a:r>
            <a:endParaRPr lang="en-US" dirty="0">
              <a:latin typeface="+mj-lt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205DB16-F3E1-7B41-BE18-DA9132C94C8C}" type="datetime4">
              <a:rPr lang="en-US" smtClean="0"/>
              <a:pPr/>
              <a:t>October 8, 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3722D57-58D6-9447-A6D5-A97F6C35A8FB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149" y="1600199"/>
            <a:ext cx="4631267" cy="3979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975762"/>
      </p:ext>
    </p:extLst>
  </p:cSld>
  <p:clrMapOvr>
    <a:masterClrMapping/>
  </p:clrMapOvr>
</p:sld>
</file>

<file path=ppt/theme/theme1.xml><?xml version="1.0" encoding="utf-8"?>
<a:theme xmlns:a="http://schemas.openxmlformats.org/drawingml/2006/main" name="PNNL Platinum Theme">
  <a:themeElements>
    <a:clrScheme name="PNNL v1">
      <a:dk1>
        <a:srgbClr val="707276"/>
      </a:dk1>
      <a:lt1>
        <a:srgbClr val="FFFFFF"/>
      </a:lt1>
      <a:dk2>
        <a:srgbClr val="D57500"/>
      </a:dk2>
      <a:lt2>
        <a:srgbClr val="B2B3B5"/>
      </a:lt2>
      <a:accent1>
        <a:srgbClr val="A83C0F"/>
      </a:accent1>
      <a:accent2>
        <a:srgbClr val="242424"/>
      </a:accent2>
      <a:accent3>
        <a:srgbClr val="F1AB00"/>
      </a:accent3>
      <a:accent4>
        <a:srgbClr val="007229"/>
      </a:accent4>
      <a:accent5>
        <a:srgbClr val="C10435"/>
      </a:accent5>
      <a:accent6>
        <a:srgbClr val="007FAC"/>
      </a:accent6>
      <a:hlink>
        <a:srgbClr val="003698"/>
      </a:hlink>
      <a:folHlink>
        <a:srgbClr val="8A075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PNNL Silver Theme">
  <a:themeElements>
    <a:clrScheme name="PNNL v1">
      <a:dk1>
        <a:srgbClr val="707276"/>
      </a:dk1>
      <a:lt1>
        <a:srgbClr val="FFFFFF"/>
      </a:lt1>
      <a:dk2>
        <a:srgbClr val="D57500"/>
      </a:dk2>
      <a:lt2>
        <a:srgbClr val="B2B3B5"/>
      </a:lt2>
      <a:accent1>
        <a:srgbClr val="A83C0F"/>
      </a:accent1>
      <a:accent2>
        <a:srgbClr val="242424"/>
      </a:accent2>
      <a:accent3>
        <a:srgbClr val="F1AB00"/>
      </a:accent3>
      <a:accent4>
        <a:srgbClr val="007229"/>
      </a:accent4>
      <a:accent5>
        <a:srgbClr val="C10435"/>
      </a:accent5>
      <a:accent6>
        <a:srgbClr val="007FAC"/>
      </a:accent6>
      <a:hlink>
        <a:srgbClr val="003698"/>
      </a:hlink>
      <a:folHlink>
        <a:srgbClr val="8A075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PNNL White Theme">
  <a:themeElements>
    <a:clrScheme name="PNNL v1">
      <a:dk1>
        <a:srgbClr val="707276"/>
      </a:dk1>
      <a:lt1>
        <a:srgbClr val="FFFFFF"/>
      </a:lt1>
      <a:dk2>
        <a:srgbClr val="D57500"/>
      </a:dk2>
      <a:lt2>
        <a:srgbClr val="B2B3B5"/>
      </a:lt2>
      <a:accent1>
        <a:srgbClr val="A83C0F"/>
      </a:accent1>
      <a:accent2>
        <a:srgbClr val="242424"/>
      </a:accent2>
      <a:accent3>
        <a:srgbClr val="F1AB00"/>
      </a:accent3>
      <a:accent4>
        <a:srgbClr val="007229"/>
      </a:accent4>
      <a:accent5>
        <a:srgbClr val="C10435"/>
      </a:accent5>
      <a:accent6>
        <a:srgbClr val="007FAC"/>
      </a:accent6>
      <a:hlink>
        <a:srgbClr val="003698"/>
      </a:hlink>
      <a:folHlink>
        <a:srgbClr val="8A075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C9877FF-A48D-4A25-8738-442FD07AD4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92EF5D1-8BDA-4F5A-B542-E68EB322F5BE}">
  <ds:schemaRefs>
    <ds:schemaRef ds:uri="http://purl.org/dc/elements/1.1/"/>
    <ds:schemaRef ds:uri="http://www.w3.org/XML/1998/namespace"/>
    <ds:schemaRef ds:uri="http://purl.org/dc/terms/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8A9F2011-32CF-4C7C-8065-4905615DDB1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PNNL_Presentation_Template_01-21-2012.potx</Template>
  <TotalTime>4882</TotalTime>
  <Words>869</Words>
  <Application>Microsoft Office PowerPoint</Application>
  <PresentationFormat>On-screen Show (4:3)</PresentationFormat>
  <Paragraphs>234</Paragraphs>
  <Slides>12</Slides>
  <Notes>2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ＭＳ Ｐゴシック</vt:lpstr>
      <vt:lpstr>Arial</vt:lpstr>
      <vt:lpstr>Calibri</vt:lpstr>
      <vt:lpstr>Cambria Math</vt:lpstr>
      <vt:lpstr>Wingdings</vt:lpstr>
      <vt:lpstr>PNNL Platinum Theme</vt:lpstr>
      <vt:lpstr>PNNL Silver Theme</vt:lpstr>
      <vt:lpstr>PNNL White Theme</vt:lpstr>
      <vt:lpstr>Development of Cyber-Aware Energy Management System Applications</vt:lpstr>
      <vt:lpstr>Outline</vt:lpstr>
      <vt:lpstr>Strategy: DOE-OE Control Systems Roadmap</vt:lpstr>
      <vt:lpstr>Motivation</vt:lpstr>
      <vt:lpstr>Cybersecurity for EMS Decision Support Tools</vt:lpstr>
      <vt:lpstr>Cyber-Aware State Estimation</vt:lpstr>
      <vt:lpstr>Cyber-Aware Contingency Analysis</vt:lpstr>
      <vt:lpstr>Design of Cyber Network Topology</vt:lpstr>
      <vt:lpstr>Petri Net Modeling</vt:lpstr>
      <vt:lpstr>Vulnerability Analysis Results</vt:lpstr>
      <vt:lpstr>Contingency Ranking with Cyber Information</vt:lpstr>
      <vt:lpstr>Conclusions and Future Work</vt:lpstr>
    </vt:vector>
  </TitlesOfParts>
  <Company>Pacific Northwest National Laboratory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Christopher DeGraaf</dc:creator>
  <cp:lastModifiedBy>Sun, Yannan</cp:lastModifiedBy>
  <cp:revision>93</cp:revision>
  <dcterms:created xsi:type="dcterms:W3CDTF">2011-07-01T00:09:34Z</dcterms:created>
  <dcterms:modified xsi:type="dcterms:W3CDTF">2015-10-08T21:04:32Z</dcterms:modified>
</cp:coreProperties>
</file>