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18"/>
  </p:notesMasterIdLst>
  <p:sldIdLst>
    <p:sldId id="257" r:id="rId2"/>
    <p:sldId id="270" r:id="rId3"/>
    <p:sldId id="258" r:id="rId4"/>
    <p:sldId id="259" r:id="rId5"/>
    <p:sldId id="260" r:id="rId6"/>
    <p:sldId id="281" r:id="rId7"/>
    <p:sldId id="283" r:id="rId8"/>
    <p:sldId id="282" r:id="rId9"/>
    <p:sldId id="280" r:id="rId10"/>
    <p:sldId id="284" r:id="rId11"/>
    <p:sldId id="285" r:id="rId12"/>
    <p:sldId id="286" r:id="rId13"/>
    <p:sldId id="287" r:id="rId14"/>
    <p:sldId id="261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" initials="m" lastIdx="1" clrIdx="0">
    <p:extLst>
      <p:ext uri="{19B8F6BF-5375-455C-9EA6-DF929625EA0E}">
        <p15:presenceInfo xmlns:p15="http://schemas.microsoft.com/office/powerpoint/2012/main" userId="m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AA07D-A256-4F08-84B0-D54D25790505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D9FAD-103A-4BF7-A2ED-3EE50728863F}">
      <dgm:prSet phldrT="[Text]" custT="1"/>
      <dgm:spPr/>
      <dgm:t>
        <a:bodyPr/>
        <a:lstStyle/>
        <a:p>
          <a:pPr algn="ctr"/>
          <a:r>
            <a:rPr lang="en-GB" sz="1800" b="1" dirty="0" smtClean="0">
              <a:ea typeface="Times New Roman" panose="02020603050405020304" pitchFamily="18" charset="0"/>
            </a:rPr>
            <a:t>Implementation Experience in Multi-Vendor environment    </a:t>
          </a:r>
          <a:endParaRPr lang="en-US" sz="1800" b="1" dirty="0"/>
        </a:p>
      </dgm:t>
    </dgm:pt>
    <dgm:pt modelId="{BDD2264D-7107-4348-97ED-BFB5C45C19E2}" type="parTrans" cxnId="{6E2BEA5C-3AD5-4CF2-9C95-A0EBBCB3D80E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7EF5FCDB-263E-4138-A716-EF218C951EA5}" type="sibTrans" cxnId="{6E2BEA5C-3AD5-4CF2-9C95-A0EBBCB3D80E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2D67E037-0F8A-4941-BB28-ACF9FD665A24}">
      <dgm:prSet phldrT="[Text]" custT="1"/>
      <dgm:spPr/>
      <dgm:t>
        <a:bodyPr/>
        <a:lstStyle/>
        <a:p>
          <a:pPr algn="ctr"/>
          <a:r>
            <a:rPr lang="en-GB" sz="1800" b="1" dirty="0" smtClean="0">
              <a:ea typeface="Times New Roman" panose="02020603050405020304" pitchFamily="18" charset="0"/>
            </a:rPr>
            <a:t>PMU Synchronization Error.</a:t>
          </a:r>
          <a:endParaRPr lang="en-US" sz="1800" b="1" dirty="0"/>
        </a:p>
      </dgm:t>
    </dgm:pt>
    <dgm:pt modelId="{8A24CD2D-B44F-4678-B042-ED857DA88CB6}" type="parTrans" cxnId="{A3005A91-F8D4-4AF6-9135-52DA6B453403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F40F93DF-B295-4069-B208-C134418C2A82}" type="sibTrans" cxnId="{A3005A91-F8D4-4AF6-9135-52DA6B453403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45D3D48A-EAF7-4569-8A1D-E496A2C82F67}">
      <dgm:prSet phldrT="[Text]" custT="1"/>
      <dgm:spPr/>
      <dgm:t>
        <a:bodyPr/>
        <a:lstStyle/>
        <a:p>
          <a:pPr algn="ctr"/>
          <a:r>
            <a:rPr lang="en-GB" sz="1800" b="1" dirty="0" smtClean="0">
              <a:ea typeface="Times New Roman" panose="02020603050405020304" pitchFamily="18" charset="0"/>
            </a:rPr>
            <a:t>Communication Challenges in Integrating PMU</a:t>
          </a:r>
          <a:endParaRPr lang="en-US" sz="1800" b="1" dirty="0"/>
        </a:p>
      </dgm:t>
    </dgm:pt>
    <dgm:pt modelId="{F35E43EB-AEBC-46BA-9889-641464C397DD}" type="parTrans" cxnId="{60B22D1A-2D87-44AB-BE71-52CBCAFB7EE7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36CD8EC4-E9CB-4AE6-AB7A-53E0CE2914F4}" type="sibTrans" cxnId="{60B22D1A-2D87-44AB-BE71-52CBCAFB7EE7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B292EC2D-0996-4C68-94E7-12CFDB80C3B0}">
      <dgm:prSet custT="1"/>
      <dgm:spPr/>
      <dgm:t>
        <a:bodyPr/>
        <a:lstStyle/>
        <a:p>
          <a:pPr algn="ctr"/>
          <a:r>
            <a:rPr lang="en-GB" sz="1800" b="1" dirty="0" smtClean="0">
              <a:ea typeface="Times New Roman" panose="02020603050405020304" pitchFamily="18" charset="0"/>
            </a:rPr>
            <a:t>Reliability of Synchrophasor data.</a:t>
          </a:r>
          <a:endParaRPr lang="en-US" sz="1800" b="1" dirty="0"/>
        </a:p>
      </dgm:t>
    </dgm:pt>
    <dgm:pt modelId="{7EF290EE-9BCF-4915-8819-9429C2B36C7C}" type="parTrans" cxnId="{7D47EFF7-F000-4A0D-8273-D7D983E72CDF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15D2DBA1-B7DA-42C5-9E51-5B8B430ED884}" type="sibTrans" cxnId="{7D47EFF7-F000-4A0D-8273-D7D983E72CDF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64E7DC5E-17A4-4526-BE47-DF0B5FA7194F}">
      <dgm:prSet custT="1"/>
      <dgm:spPr/>
      <dgm:t>
        <a:bodyPr/>
        <a:lstStyle/>
        <a:p>
          <a:pPr algn="ctr"/>
          <a:r>
            <a:rPr lang="en-GB" sz="1800" b="1" dirty="0" smtClean="0">
              <a:ea typeface="Times New Roman" panose="02020603050405020304" pitchFamily="18" charset="0"/>
            </a:rPr>
            <a:t>Calculation of Sequence Components at PDC level.</a:t>
          </a:r>
          <a:endParaRPr lang="en-US" sz="1800" b="1" dirty="0"/>
        </a:p>
      </dgm:t>
    </dgm:pt>
    <dgm:pt modelId="{4256E632-166C-4091-B551-B11FBAC74ADA}" type="parTrans" cxnId="{40A1DF80-1EC2-4ACA-A777-20451F3465AE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9119DD6C-4992-4AB0-94A9-4B04AE30C7D0}" type="sibTrans" cxnId="{40A1DF80-1EC2-4ACA-A777-20451F3465AE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434A4A0E-E318-4FB5-98F8-2DF0668EEF54}">
      <dgm:prSet custT="1"/>
      <dgm:spPr/>
      <dgm:t>
        <a:bodyPr/>
        <a:lstStyle/>
        <a:p>
          <a:pPr algn="ctr"/>
          <a:r>
            <a:rPr lang="en-GB" sz="1800" b="1" dirty="0" smtClean="0">
              <a:ea typeface="Times New Roman" panose="02020603050405020304" pitchFamily="18" charset="0"/>
            </a:rPr>
            <a:t>Synchrophasor Measurement Angle unwrapping.</a:t>
          </a:r>
          <a:endParaRPr lang="en-US" sz="1800" b="1" dirty="0"/>
        </a:p>
      </dgm:t>
    </dgm:pt>
    <dgm:pt modelId="{BFBA655C-8C92-448C-831F-8B254D29E787}" type="parTrans" cxnId="{BA2656A3-675E-498E-9252-00B8DDCB4C73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33B61E10-6623-4AC0-AEE4-4132133B73C4}" type="sibTrans" cxnId="{BA2656A3-675E-498E-9252-00B8DDCB4C73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C4E01F2E-9CBF-428F-8D51-53DBC87EF5D3}">
      <dgm:prSet custT="1"/>
      <dgm:spPr/>
      <dgm:t>
        <a:bodyPr/>
        <a:lstStyle/>
        <a:p>
          <a:pPr algn="ctr"/>
          <a:r>
            <a:rPr lang="en-GB" sz="1800" b="1" dirty="0" smtClean="0">
              <a:ea typeface="Times New Roman" panose="02020603050405020304" pitchFamily="18" charset="0"/>
            </a:rPr>
            <a:t>Computation Challenges at Historian within 20ms.</a:t>
          </a:r>
          <a:endParaRPr lang="en-US" sz="1800" b="1" dirty="0"/>
        </a:p>
      </dgm:t>
    </dgm:pt>
    <dgm:pt modelId="{01D38B7E-4F8F-4B8F-BAB6-B3F82473E549}" type="parTrans" cxnId="{60005B1B-B34F-4FD0-A34B-7F5C65A8A6AD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75DCD863-C63A-401D-9AEF-E2664E7C1CA9}" type="sibTrans" cxnId="{60005B1B-B34F-4FD0-A34B-7F5C65A8A6AD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4A549E6B-2950-491E-9BAD-0C682DDFC5FA}">
      <dgm:prSet custT="1"/>
      <dgm:spPr/>
      <dgm:t>
        <a:bodyPr/>
        <a:lstStyle/>
        <a:p>
          <a:pPr algn="ctr"/>
          <a:r>
            <a:rPr lang="en-GB" sz="1800" b="1" dirty="0" smtClean="0"/>
            <a:t>Integration with SCADA State Estimator/EMS challenges</a:t>
          </a:r>
          <a:endParaRPr lang="en-US" sz="1800" b="1" dirty="0"/>
        </a:p>
      </dgm:t>
    </dgm:pt>
    <dgm:pt modelId="{F4595A6C-DDFB-43E5-A9FE-0C1784484B22}" type="parTrans" cxnId="{AB78A907-F2DF-4239-AE51-0786A162A751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704E8729-1898-4586-9638-4AA95160CAE0}" type="sibTrans" cxnId="{AB78A907-F2DF-4239-AE51-0786A162A751}">
      <dgm:prSet/>
      <dgm:spPr/>
      <dgm:t>
        <a:bodyPr/>
        <a:lstStyle/>
        <a:p>
          <a:pPr algn="ctr"/>
          <a:endParaRPr lang="en-US" sz="2000" b="1">
            <a:solidFill>
              <a:schemeClr val="bg1"/>
            </a:solidFill>
          </a:endParaRPr>
        </a:p>
      </dgm:t>
    </dgm:pt>
    <dgm:pt modelId="{AC187E63-1FAE-4DB9-B366-D98151F79C4C}" type="pres">
      <dgm:prSet presAssocID="{E7AAA07D-A256-4F08-84B0-D54D257905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B50F39-A393-4317-9AD9-17D0F661DB35}" type="pres">
      <dgm:prSet presAssocID="{BD6D9FAD-103A-4BF7-A2ED-3EE50728863F}" presName="composite" presStyleCnt="0"/>
      <dgm:spPr/>
      <dgm:t>
        <a:bodyPr/>
        <a:lstStyle/>
        <a:p>
          <a:endParaRPr lang="en-US"/>
        </a:p>
      </dgm:t>
    </dgm:pt>
    <dgm:pt modelId="{096986AA-3945-4135-9161-12B01D0DA209}" type="pres">
      <dgm:prSet presAssocID="{BD6D9FAD-103A-4BF7-A2ED-3EE50728863F}" presName="imgShp" presStyleLbl="fgImgPlace1" presStyleIdx="0" presStyleCnt="8"/>
      <dgm:spPr/>
      <dgm:t>
        <a:bodyPr/>
        <a:lstStyle/>
        <a:p>
          <a:endParaRPr lang="en-US"/>
        </a:p>
      </dgm:t>
    </dgm:pt>
    <dgm:pt modelId="{DAD5BF2C-83AA-4067-945D-ADB4D0FA54F2}" type="pres">
      <dgm:prSet presAssocID="{BD6D9FAD-103A-4BF7-A2ED-3EE50728863F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A88A6-5A30-444D-A564-7E24B66BF5F4}" type="pres">
      <dgm:prSet presAssocID="{7EF5FCDB-263E-4138-A716-EF218C951EA5}" presName="spacing" presStyleCnt="0"/>
      <dgm:spPr/>
      <dgm:t>
        <a:bodyPr/>
        <a:lstStyle/>
        <a:p>
          <a:endParaRPr lang="en-US"/>
        </a:p>
      </dgm:t>
    </dgm:pt>
    <dgm:pt modelId="{7F56B13E-BC76-4E23-902D-C961D81441E0}" type="pres">
      <dgm:prSet presAssocID="{2D67E037-0F8A-4941-BB28-ACF9FD665A24}" presName="composite" presStyleCnt="0"/>
      <dgm:spPr/>
      <dgm:t>
        <a:bodyPr/>
        <a:lstStyle/>
        <a:p>
          <a:endParaRPr lang="en-US"/>
        </a:p>
      </dgm:t>
    </dgm:pt>
    <dgm:pt modelId="{0173DB1F-4B0D-47C0-B2BD-45DEA1027D61}" type="pres">
      <dgm:prSet presAssocID="{2D67E037-0F8A-4941-BB28-ACF9FD665A24}" presName="imgShp" presStyleLbl="fgImgPlace1" presStyleIdx="1" presStyleCnt="8"/>
      <dgm:spPr/>
      <dgm:t>
        <a:bodyPr/>
        <a:lstStyle/>
        <a:p>
          <a:endParaRPr lang="en-US"/>
        </a:p>
      </dgm:t>
    </dgm:pt>
    <dgm:pt modelId="{1262FBD5-FB2E-4F4D-9122-BC625C6B1EA5}" type="pres">
      <dgm:prSet presAssocID="{2D67E037-0F8A-4941-BB28-ACF9FD665A24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A10FA-3548-45AF-A7BF-2833AAEB8F17}" type="pres">
      <dgm:prSet presAssocID="{F40F93DF-B295-4069-B208-C134418C2A82}" presName="spacing" presStyleCnt="0"/>
      <dgm:spPr/>
      <dgm:t>
        <a:bodyPr/>
        <a:lstStyle/>
        <a:p>
          <a:endParaRPr lang="en-US"/>
        </a:p>
      </dgm:t>
    </dgm:pt>
    <dgm:pt modelId="{A071A146-0BBE-48F3-A756-D4FCCB1EBFF8}" type="pres">
      <dgm:prSet presAssocID="{45D3D48A-EAF7-4569-8A1D-E496A2C82F67}" presName="composite" presStyleCnt="0"/>
      <dgm:spPr/>
      <dgm:t>
        <a:bodyPr/>
        <a:lstStyle/>
        <a:p>
          <a:endParaRPr lang="en-US"/>
        </a:p>
      </dgm:t>
    </dgm:pt>
    <dgm:pt modelId="{83420932-FD1E-4E83-BE5B-E44F51DF600A}" type="pres">
      <dgm:prSet presAssocID="{45D3D48A-EAF7-4569-8A1D-E496A2C82F67}" presName="imgShp" presStyleLbl="fgImgPlace1" presStyleIdx="2" presStyleCnt="8"/>
      <dgm:spPr/>
      <dgm:t>
        <a:bodyPr/>
        <a:lstStyle/>
        <a:p>
          <a:endParaRPr lang="en-US"/>
        </a:p>
      </dgm:t>
    </dgm:pt>
    <dgm:pt modelId="{AD8F95EE-571A-45BC-8314-14482B3415CD}" type="pres">
      <dgm:prSet presAssocID="{45D3D48A-EAF7-4569-8A1D-E496A2C82F67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2B278-6DEA-4013-B7E8-6AB9D06A5420}" type="pres">
      <dgm:prSet presAssocID="{36CD8EC4-E9CB-4AE6-AB7A-53E0CE2914F4}" presName="spacing" presStyleCnt="0"/>
      <dgm:spPr/>
      <dgm:t>
        <a:bodyPr/>
        <a:lstStyle/>
        <a:p>
          <a:endParaRPr lang="en-US"/>
        </a:p>
      </dgm:t>
    </dgm:pt>
    <dgm:pt modelId="{65AF4B21-2F6F-446C-B599-EEFE6C584C46}" type="pres">
      <dgm:prSet presAssocID="{B292EC2D-0996-4C68-94E7-12CFDB80C3B0}" presName="composite" presStyleCnt="0"/>
      <dgm:spPr/>
      <dgm:t>
        <a:bodyPr/>
        <a:lstStyle/>
        <a:p>
          <a:endParaRPr lang="en-US"/>
        </a:p>
      </dgm:t>
    </dgm:pt>
    <dgm:pt modelId="{9F4FDC78-854F-4181-9CD2-470A62A35B85}" type="pres">
      <dgm:prSet presAssocID="{B292EC2D-0996-4C68-94E7-12CFDB80C3B0}" presName="imgShp" presStyleLbl="fgImgPlace1" presStyleIdx="3" presStyleCnt="8"/>
      <dgm:spPr/>
      <dgm:t>
        <a:bodyPr/>
        <a:lstStyle/>
        <a:p>
          <a:endParaRPr lang="en-US"/>
        </a:p>
      </dgm:t>
    </dgm:pt>
    <dgm:pt modelId="{9BD7B0FB-A022-4F43-B09B-7A4EDEB64A8B}" type="pres">
      <dgm:prSet presAssocID="{B292EC2D-0996-4C68-94E7-12CFDB80C3B0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85AB0-27C2-4E29-B067-A8066FD9DAF1}" type="pres">
      <dgm:prSet presAssocID="{15D2DBA1-B7DA-42C5-9E51-5B8B430ED884}" presName="spacing" presStyleCnt="0"/>
      <dgm:spPr/>
      <dgm:t>
        <a:bodyPr/>
        <a:lstStyle/>
        <a:p>
          <a:endParaRPr lang="en-US"/>
        </a:p>
      </dgm:t>
    </dgm:pt>
    <dgm:pt modelId="{E563F4E7-25DF-4140-B66F-57380DE697CD}" type="pres">
      <dgm:prSet presAssocID="{434A4A0E-E318-4FB5-98F8-2DF0668EEF54}" presName="composite" presStyleCnt="0"/>
      <dgm:spPr/>
      <dgm:t>
        <a:bodyPr/>
        <a:lstStyle/>
        <a:p>
          <a:endParaRPr lang="en-US"/>
        </a:p>
      </dgm:t>
    </dgm:pt>
    <dgm:pt modelId="{6CA58FC2-B838-4FCA-B3C2-FFF6E527291B}" type="pres">
      <dgm:prSet presAssocID="{434A4A0E-E318-4FB5-98F8-2DF0668EEF54}" presName="imgShp" presStyleLbl="fgImgPlace1" presStyleIdx="4" presStyleCnt="8"/>
      <dgm:spPr/>
      <dgm:t>
        <a:bodyPr/>
        <a:lstStyle/>
        <a:p>
          <a:endParaRPr lang="en-US"/>
        </a:p>
      </dgm:t>
    </dgm:pt>
    <dgm:pt modelId="{91850605-1518-4BF3-82AB-16B55FE73FEC}" type="pres">
      <dgm:prSet presAssocID="{434A4A0E-E318-4FB5-98F8-2DF0668EEF54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F58F9-C4AD-4811-AB56-7946F7582A3C}" type="pres">
      <dgm:prSet presAssocID="{33B61E10-6623-4AC0-AEE4-4132133B73C4}" presName="spacing" presStyleCnt="0"/>
      <dgm:spPr/>
      <dgm:t>
        <a:bodyPr/>
        <a:lstStyle/>
        <a:p>
          <a:endParaRPr lang="en-US"/>
        </a:p>
      </dgm:t>
    </dgm:pt>
    <dgm:pt modelId="{081C3570-2DAE-4540-B21B-05EB65BE276A}" type="pres">
      <dgm:prSet presAssocID="{C4E01F2E-9CBF-428F-8D51-53DBC87EF5D3}" presName="composite" presStyleCnt="0"/>
      <dgm:spPr/>
      <dgm:t>
        <a:bodyPr/>
        <a:lstStyle/>
        <a:p>
          <a:endParaRPr lang="en-US"/>
        </a:p>
      </dgm:t>
    </dgm:pt>
    <dgm:pt modelId="{9C3ACF1E-4090-48A0-844A-AF2920E62FB1}" type="pres">
      <dgm:prSet presAssocID="{C4E01F2E-9CBF-428F-8D51-53DBC87EF5D3}" presName="imgShp" presStyleLbl="fgImgPlace1" presStyleIdx="5" presStyleCnt="8"/>
      <dgm:spPr/>
      <dgm:t>
        <a:bodyPr/>
        <a:lstStyle/>
        <a:p>
          <a:endParaRPr lang="en-US"/>
        </a:p>
      </dgm:t>
    </dgm:pt>
    <dgm:pt modelId="{41B50480-A79E-4DAB-B746-F9294F67E8FB}" type="pres">
      <dgm:prSet presAssocID="{C4E01F2E-9CBF-428F-8D51-53DBC87EF5D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1FB03-BE80-4EA6-B0C5-BB74690B436D}" type="pres">
      <dgm:prSet presAssocID="{75DCD863-C63A-401D-9AEF-E2664E7C1CA9}" presName="spacing" presStyleCnt="0"/>
      <dgm:spPr/>
      <dgm:t>
        <a:bodyPr/>
        <a:lstStyle/>
        <a:p>
          <a:endParaRPr lang="en-US"/>
        </a:p>
      </dgm:t>
    </dgm:pt>
    <dgm:pt modelId="{933AD0AE-65D5-41FD-AB15-ACBCB7684E99}" type="pres">
      <dgm:prSet presAssocID="{64E7DC5E-17A4-4526-BE47-DF0B5FA7194F}" presName="composite" presStyleCnt="0"/>
      <dgm:spPr/>
      <dgm:t>
        <a:bodyPr/>
        <a:lstStyle/>
        <a:p>
          <a:endParaRPr lang="en-US"/>
        </a:p>
      </dgm:t>
    </dgm:pt>
    <dgm:pt modelId="{A76D4669-7019-4AEB-B33C-89C985ED4053}" type="pres">
      <dgm:prSet presAssocID="{64E7DC5E-17A4-4526-BE47-DF0B5FA7194F}" presName="imgShp" presStyleLbl="fgImgPlace1" presStyleIdx="6" presStyleCnt="8"/>
      <dgm:spPr/>
      <dgm:t>
        <a:bodyPr/>
        <a:lstStyle/>
        <a:p>
          <a:endParaRPr lang="en-US"/>
        </a:p>
      </dgm:t>
    </dgm:pt>
    <dgm:pt modelId="{878212F4-D3BF-4E32-B9BF-0FE6C804E8AF}" type="pres">
      <dgm:prSet presAssocID="{64E7DC5E-17A4-4526-BE47-DF0B5FA7194F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F5E62-A89D-4446-8135-196C78B9BA35}" type="pres">
      <dgm:prSet presAssocID="{9119DD6C-4992-4AB0-94A9-4B04AE30C7D0}" presName="spacing" presStyleCnt="0"/>
      <dgm:spPr/>
      <dgm:t>
        <a:bodyPr/>
        <a:lstStyle/>
        <a:p>
          <a:endParaRPr lang="en-US"/>
        </a:p>
      </dgm:t>
    </dgm:pt>
    <dgm:pt modelId="{121ABB03-998E-4EDE-A072-C70431EB65F3}" type="pres">
      <dgm:prSet presAssocID="{4A549E6B-2950-491E-9BAD-0C682DDFC5FA}" presName="composite" presStyleCnt="0"/>
      <dgm:spPr/>
      <dgm:t>
        <a:bodyPr/>
        <a:lstStyle/>
        <a:p>
          <a:endParaRPr lang="en-US"/>
        </a:p>
      </dgm:t>
    </dgm:pt>
    <dgm:pt modelId="{4FB608A9-317E-4781-9D86-40B3156E85D7}" type="pres">
      <dgm:prSet presAssocID="{4A549E6B-2950-491E-9BAD-0C682DDFC5FA}" presName="imgShp" presStyleLbl="fgImgPlace1" presStyleIdx="7" presStyleCnt="8"/>
      <dgm:spPr/>
      <dgm:t>
        <a:bodyPr/>
        <a:lstStyle/>
        <a:p>
          <a:endParaRPr lang="en-US"/>
        </a:p>
      </dgm:t>
    </dgm:pt>
    <dgm:pt modelId="{B3A95B6A-4D5E-4BC0-A53D-1C1B11C93C90}" type="pres">
      <dgm:prSet presAssocID="{4A549E6B-2950-491E-9BAD-0C682DDFC5FA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9AB8A-E973-44E7-B7B5-CFDEA0203439}" type="presOf" srcId="{BD6D9FAD-103A-4BF7-A2ED-3EE50728863F}" destId="{DAD5BF2C-83AA-4067-945D-ADB4D0FA54F2}" srcOrd="0" destOrd="0" presId="urn:microsoft.com/office/officeart/2005/8/layout/vList3"/>
    <dgm:cxn modelId="{41473238-CB1F-42AE-B033-0A97C1B0F1D5}" type="presOf" srcId="{C4E01F2E-9CBF-428F-8D51-53DBC87EF5D3}" destId="{41B50480-A79E-4DAB-B746-F9294F67E8FB}" srcOrd="0" destOrd="0" presId="urn:microsoft.com/office/officeart/2005/8/layout/vList3"/>
    <dgm:cxn modelId="{AB78A907-F2DF-4239-AE51-0786A162A751}" srcId="{E7AAA07D-A256-4F08-84B0-D54D25790505}" destId="{4A549E6B-2950-491E-9BAD-0C682DDFC5FA}" srcOrd="7" destOrd="0" parTransId="{F4595A6C-DDFB-43E5-A9FE-0C1784484B22}" sibTransId="{704E8729-1898-4586-9638-4AA95160CAE0}"/>
    <dgm:cxn modelId="{56599A47-F935-44AE-A800-69B73A036B97}" type="presOf" srcId="{E7AAA07D-A256-4F08-84B0-D54D25790505}" destId="{AC187E63-1FAE-4DB9-B366-D98151F79C4C}" srcOrd="0" destOrd="0" presId="urn:microsoft.com/office/officeart/2005/8/layout/vList3"/>
    <dgm:cxn modelId="{7D47EFF7-F000-4A0D-8273-D7D983E72CDF}" srcId="{E7AAA07D-A256-4F08-84B0-D54D25790505}" destId="{B292EC2D-0996-4C68-94E7-12CFDB80C3B0}" srcOrd="3" destOrd="0" parTransId="{7EF290EE-9BCF-4915-8819-9429C2B36C7C}" sibTransId="{15D2DBA1-B7DA-42C5-9E51-5B8B430ED884}"/>
    <dgm:cxn modelId="{BF3B473F-CB57-4AED-8012-884C7A391D6A}" type="presOf" srcId="{45D3D48A-EAF7-4569-8A1D-E496A2C82F67}" destId="{AD8F95EE-571A-45BC-8314-14482B3415CD}" srcOrd="0" destOrd="0" presId="urn:microsoft.com/office/officeart/2005/8/layout/vList3"/>
    <dgm:cxn modelId="{60B22D1A-2D87-44AB-BE71-52CBCAFB7EE7}" srcId="{E7AAA07D-A256-4F08-84B0-D54D25790505}" destId="{45D3D48A-EAF7-4569-8A1D-E496A2C82F67}" srcOrd="2" destOrd="0" parTransId="{F35E43EB-AEBC-46BA-9889-641464C397DD}" sibTransId="{36CD8EC4-E9CB-4AE6-AB7A-53E0CE2914F4}"/>
    <dgm:cxn modelId="{6E2BEA5C-3AD5-4CF2-9C95-A0EBBCB3D80E}" srcId="{E7AAA07D-A256-4F08-84B0-D54D25790505}" destId="{BD6D9FAD-103A-4BF7-A2ED-3EE50728863F}" srcOrd="0" destOrd="0" parTransId="{BDD2264D-7107-4348-97ED-BFB5C45C19E2}" sibTransId="{7EF5FCDB-263E-4138-A716-EF218C951EA5}"/>
    <dgm:cxn modelId="{A3005A91-F8D4-4AF6-9135-52DA6B453403}" srcId="{E7AAA07D-A256-4F08-84B0-D54D25790505}" destId="{2D67E037-0F8A-4941-BB28-ACF9FD665A24}" srcOrd="1" destOrd="0" parTransId="{8A24CD2D-B44F-4678-B042-ED857DA88CB6}" sibTransId="{F40F93DF-B295-4069-B208-C134418C2A82}"/>
    <dgm:cxn modelId="{912D51F3-CB19-49AE-9B5C-F2BF6703697F}" type="presOf" srcId="{4A549E6B-2950-491E-9BAD-0C682DDFC5FA}" destId="{B3A95B6A-4D5E-4BC0-A53D-1C1B11C93C90}" srcOrd="0" destOrd="0" presId="urn:microsoft.com/office/officeart/2005/8/layout/vList3"/>
    <dgm:cxn modelId="{1522BA72-61F8-417C-933B-0C8B3E8DF720}" type="presOf" srcId="{2D67E037-0F8A-4941-BB28-ACF9FD665A24}" destId="{1262FBD5-FB2E-4F4D-9122-BC625C6B1EA5}" srcOrd="0" destOrd="0" presId="urn:microsoft.com/office/officeart/2005/8/layout/vList3"/>
    <dgm:cxn modelId="{60005B1B-B34F-4FD0-A34B-7F5C65A8A6AD}" srcId="{E7AAA07D-A256-4F08-84B0-D54D25790505}" destId="{C4E01F2E-9CBF-428F-8D51-53DBC87EF5D3}" srcOrd="5" destOrd="0" parTransId="{01D38B7E-4F8F-4B8F-BAB6-B3F82473E549}" sibTransId="{75DCD863-C63A-401D-9AEF-E2664E7C1CA9}"/>
    <dgm:cxn modelId="{BA2656A3-675E-498E-9252-00B8DDCB4C73}" srcId="{E7AAA07D-A256-4F08-84B0-D54D25790505}" destId="{434A4A0E-E318-4FB5-98F8-2DF0668EEF54}" srcOrd="4" destOrd="0" parTransId="{BFBA655C-8C92-448C-831F-8B254D29E787}" sibTransId="{33B61E10-6623-4AC0-AEE4-4132133B73C4}"/>
    <dgm:cxn modelId="{40A1DF80-1EC2-4ACA-A777-20451F3465AE}" srcId="{E7AAA07D-A256-4F08-84B0-D54D25790505}" destId="{64E7DC5E-17A4-4526-BE47-DF0B5FA7194F}" srcOrd="6" destOrd="0" parTransId="{4256E632-166C-4091-B551-B11FBAC74ADA}" sibTransId="{9119DD6C-4992-4AB0-94A9-4B04AE30C7D0}"/>
    <dgm:cxn modelId="{278C3007-9EEB-4240-AC14-FB1F07FADEC1}" type="presOf" srcId="{434A4A0E-E318-4FB5-98F8-2DF0668EEF54}" destId="{91850605-1518-4BF3-82AB-16B55FE73FEC}" srcOrd="0" destOrd="0" presId="urn:microsoft.com/office/officeart/2005/8/layout/vList3"/>
    <dgm:cxn modelId="{AB92DF4A-8AC9-4D41-8678-57B23027C1BA}" type="presOf" srcId="{64E7DC5E-17A4-4526-BE47-DF0B5FA7194F}" destId="{878212F4-D3BF-4E32-B9BF-0FE6C804E8AF}" srcOrd="0" destOrd="0" presId="urn:microsoft.com/office/officeart/2005/8/layout/vList3"/>
    <dgm:cxn modelId="{FA720042-BFDE-4E31-9AAB-3A646D71A165}" type="presOf" srcId="{B292EC2D-0996-4C68-94E7-12CFDB80C3B0}" destId="{9BD7B0FB-A022-4F43-B09B-7A4EDEB64A8B}" srcOrd="0" destOrd="0" presId="urn:microsoft.com/office/officeart/2005/8/layout/vList3"/>
    <dgm:cxn modelId="{DC805C67-A2F5-440E-9F28-2E7E0E38036C}" type="presParOf" srcId="{AC187E63-1FAE-4DB9-B366-D98151F79C4C}" destId="{E1B50F39-A393-4317-9AD9-17D0F661DB35}" srcOrd="0" destOrd="0" presId="urn:microsoft.com/office/officeart/2005/8/layout/vList3"/>
    <dgm:cxn modelId="{B1BBE3BB-066D-45B8-B591-4837B1F59595}" type="presParOf" srcId="{E1B50F39-A393-4317-9AD9-17D0F661DB35}" destId="{096986AA-3945-4135-9161-12B01D0DA209}" srcOrd="0" destOrd="0" presId="urn:microsoft.com/office/officeart/2005/8/layout/vList3"/>
    <dgm:cxn modelId="{C42F7EFD-C07B-49F7-8126-7598254F2E69}" type="presParOf" srcId="{E1B50F39-A393-4317-9AD9-17D0F661DB35}" destId="{DAD5BF2C-83AA-4067-945D-ADB4D0FA54F2}" srcOrd="1" destOrd="0" presId="urn:microsoft.com/office/officeart/2005/8/layout/vList3"/>
    <dgm:cxn modelId="{F0C41834-88C0-4FF9-B890-2D334133F32C}" type="presParOf" srcId="{AC187E63-1FAE-4DB9-B366-D98151F79C4C}" destId="{5DBA88A6-5A30-444D-A564-7E24B66BF5F4}" srcOrd="1" destOrd="0" presId="urn:microsoft.com/office/officeart/2005/8/layout/vList3"/>
    <dgm:cxn modelId="{2D46D47F-55EE-4D4B-9534-393DFF05C15C}" type="presParOf" srcId="{AC187E63-1FAE-4DB9-B366-D98151F79C4C}" destId="{7F56B13E-BC76-4E23-902D-C961D81441E0}" srcOrd="2" destOrd="0" presId="urn:microsoft.com/office/officeart/2005/8/layout/vList3"/>
    <dgm:cxn modelId="{A27AC3B1-BFC0-4796-82CE-A0396CBD80DB}" type="presParOf" srcId="{7F56B13E-BC76-4E23-902D-C961D81441E0}" destId="{0173DB1F-4B0D-47C0-B2BD-45DEA1027D61}" srcOrd="0" destOrd="0" presId="urn:microsoft.com/office/officeart/2005/8/layout/vList3"/>
    <dgm:cxn modelId="{D2C269A2-D062-451F-BBAD-1BDCD6E8ADA9}" type="presParOf" srcId="{7F56B13E-BC76-4E23-902D-C961D81441E0}" destId="{1262FBD5-FB2E-4F4D-9122-BC625C6B1EA5}" srcOrd="1" destOrd="0" presId="urn:microsoft.com/office/officeart/2005/8/layout/vList3"/>
    <dgm:cxn modelId="{3A7D946B-0D7B-4C93-A6D5-26D2E7721260}" type="presParOf" srcId="{AC187E63-1FAE-4DB9-B366-D98151F79C4C}" destId="{0E7A10FA-3548-45AF-A7BF-2833AAEB8F17}" srcOrd="3" destOrd="0" presId="urn:microsoft.com/office/officeart/2005/8/layout/vList3"/>
    <dgm:cxn modelId="{F99CB132-073F-43EE-8D0C-10B7C648BBB1}" type="presParOf" srcId="{AC187E63-1FAE-4DB9-B366-D98151F79C4C}" destId="{A071A146-0BBE-48F3-A756-D4FCCB1EBFF8}" srcOrd="4" destOrd="0" presId="urn:microsoft.com/office/officeart/2005/8/layout/vList3"/>
    <dgm:cxn modelId="{CADD9A9F-2155-4992-BC47-10209089F93F}" type="presParOf" srcId="{A071A146-0BBE-48F3-A756-D4FCCB1EBFF8}" destId="{83420932-FD1E-4E83-BE5B-E44F51DF600A}" srcOrd="0" destOrd="0" presId="urn:microsoft.com/office/officeart/2005/8/layout/vList3"/>
    <dgm:cxn modelId="{DE5991FC-F712-4ABF-93F7-0375EDB481F2}" type="presParOf" srcId="{A071A146-0BBE-48F3-A756-D4FCCB1EBFF8}" destId="{AD8F95EE-571A-45BC-8314-14482B3415CD}" srcOrd="1" destOrd="0" presId="urn:microsoft.com/office/officeart/2005/8/layout/vList3"/>
    <dgm:cxn modelId="{76E16FDA-8D29-42DF-AFA4-8EC7A81FC9A9}" type="presParOf" srcId="{AC187E63-1FAE-4DB9-B366-D98151F79C4C}" destId="{90F2B278-6DEA-4013-B7E8-6AB9D06A5420}" srcOrd="5" destOrd="0" presId="urn:microsoft.com/office/officeart/2005/8/layout/vList3"/>
    <dgm:cxn modelId="{FCC4ADD8-9350-4F11-A485-B0D39865E609}" type="presParOf" srcId="{AC187E63-1FAE-4DB9-B366-D98151F79C4C}" destId="{65AF4B21-2F6F-446C-B599-EEFE6C584C46}" srcOrd="6" destOrd="0" presId="urn:microsoft.com/office/officeart/2005/8/layout/vList3"/>
    <dgm:cxn modelId="{F642A200-558F-44CB-8A10-F5B1CA88C6F8}" type="presParOf" srcId="{65AF4B21-2F6F-446C-B599-EEFE6C584C46}" destId="{9F4FDC78-854F-4181-9CD2-470A62A35B85}" srcOrd="0" destOrd="0" presId="urn:microsoft.com/office/officeart/2005/8/layout/vList3"/>
    <dgm:cxn modelId="{E881D13C-F94A-4B32-9C35-159BCA9AA83B}" type="presParOf" srcId="{65AF4B21-2F6F-446C-B599-EEFE6C584C46}" destId="{9BD7B0FB-A022-4F43-B09B-7A4EDEB64A8B}" srcOrd="1" destOrd="0" presId="urn:microsoft.com/office/officeart/2005/8/layout/vList3"/>
    <dgm:cxn modelId="{1382DE1B-C903-4D9C-9136-09389175A54E}" type="presParOf" srcId="{AC187E63-1FAE-4DB9-B366-D98151F79C4C}" destId="{77185AB0-27C2-4E29-B067-A8066FD9DAF1}" srcOrd="7" destOrd="0" presId="urn:microsoft.com/office/officeart/2005/8/layout/vList3"/>
    <dgm:cxn modelId="{2E9E72A0-11D1-4FE6-AED3-69D1D4FF1EFB}" type="presParOf" srcId="{AC187E63-1FAE-4DB9-B366-D98151F79C4C}" destId="{E563F4E7-25DF-4140-B66F-57380DE697CD}" srcOrd="8" destOrd="0" presId="urn:microsoft.com/office/officeart/2005/8/layout/vList3"/>
    <dgm:cxn modelId="{479CBC56-6BEE-47D4-9760-1C823C5F8AAD}" type="presParOf" srcId="{E563F4E7-25DF-4140-B66F-57380DE697CD}" destId="{6CA58FC2-B838-4FCA-B3C2-FFF6E527291B}" srcOrd="0" destOrd="0" presId="urn:microsoft.com/office/officeart/2005/8/layout/vList3"/>
    <dgm:cxn modelId="{5793E918-7B9B-44C6-9ECF-D4B2559ACD93}" type="presParOf" srcId="{E563F4E7-25DF-4140-B66F-57380DE697CD}" destId="{91850605-1518-4BF3-82AB-16B55FE73FEC}" srcOrd="1" destOrd="0" presId="urn:microsoft.com/office/officeart/2005/8/layout/vList3"/>
    <dgm:cxn modelId="{CE52670B-8020-4AA0-AD78-040052339268}" type="presParOf" srcId="{AC187E63-1FAE-4DB9-B366-D98151F79C4C}" destId="{20DF58F9-C4AD-4811-AB56-7946F7582A3C}" srcOrd="9" destOrd="0" presId="urn:microsoft.com/office/officeart/2005/8/layout/vList3"/>
    <dgm:cxn modelId="{26CE6878-3BE7-4985-B1A7-BE7E8A32B2F5}" type="presParOf" srcId="{AC187E63-1FAE-4DB9-B366-D98151F79C4C}" destId="{081C3570-2DAE-4540-B21B-05EB65BE276A}" srcOrd="10" destOrd="0" presId="urn:microsoft.com/office/officeart/2005/8/layout/vList3"/>
    <dgm:cxn modelId="{D3121F0F-5C3F-4A6D-822B-E5FFF9EF7598}" type="presParOf" srcId="{081C3570-2DAE-4540-B21B-05EB65BE276A}" destId="{9C3ACF1E-4090-48A0-844A-AF2920E62FB1}" srcOrd="0" destOrd="0" presId="urn:microsoft.com/office/officeart/2005/8/layout/vList3"/>
    <dgm:cxn modelId="{88963E59-27C6-41C3-9B4A-1BD12C51C965}" type="presParOf" srcId="{081C3570-2DAE-4540-B21B-05EB65BE276A}" destId="{41B50480-A79E-4DAB-B746-F9294F67E8FB}" srcOrd="1" destOrd="0" presId="urn:microsoft.com/office/officeart/2005/8/layout/vList3"/>
    <dgm:cxn modelId="{3457BE2D-A829-472C-A0EA-63885EF0D04E}" type="presParOf" srcId="{AC187E63-1FAE-4DB9-B366-D98151F79C4C}" destId="{9EE1FB03-BE80-4EA6-B0C5-BB74690B436D}" srcOrd="11" destOrd="0" presId="urn:microsoft.com/office/officeart/2005/8/layout/vList3"/>
    <dgm:cxn modelId="{B14FDC3B-13FC-49E6-95AB-2278DE16737B}" type="presParOf" srcId="{AC187E63-1FAE-4DB9-B366-D98151F79C4C}" destId="{933AD0AE-65D5-41FD-AB15-ACBCB7684E99}" srcOrd="12" destOrd="0" presId="urn:microsoft.com/office/officeart/2005/8/layout/vList3"/>
    <dgm:cxn modelId="{8DE9DE03-0F01-4C0C-8489-170C8DDA7839}" type="presParOf" srcId="{933AD0AE-65D5-41FD-AB15-ACBCB7684E99}" destId="{A76D4669-7019-4AEB-B33C-89C985ED4053}" srcOrd="0" destOrd="0" presId="urn:microsoft.com/office/officeart/2005/8/layout/vList3"/>
    <dgm:cxn modelId="{F413A40F-94EF-4A54-AC0C-F8613238B851}" type="presParOf" srcId="{933AD0AE-65D5-41FD-AB15-ACBCB7684E99}" destId="{878212F4-D3BF-4E32-B9BF-0FE6C804E8AF}" srcOrd="1" destOrd="0" presId="urn:microsoft.com/office/officeart/2005/8/layout/vList3"/>
    <dgm:cxn modelId="{528DCAE6-168D-4574-B42D-2019068A3368}" type="presParOf" srcId="{AC187E63-1FAE-4DB9-B366-D98151F79C4C}" destId="{1C5F5E62-A89D-4446-8135-196C78B9BA35}" srcOrd="13" destOrd="0" presId="urn:microsoft.com/office/officeart/2005/8/layout/vList3"/>
    <dgm:cxn modelId="{3FF0A449-2C51-4C9C-AE51-B09E4D026B0F}" type="presParOf" srcId="{AC187E63-1FAE-4DB9-B366-D98151F79C4C}" destId="{121ABB03-998E-4EDE-A072-C70431EB65F3}" srcOrd="14" destOrd="0" presId="urn:microsoft.com/office/officeart/2005/8/layout/vList3"/>
    <dgm:cxn modelId="{C2C7BD34-7747-4C04-9AAE-45525F3CC2C7}" type="presParOf" srcId="{121ABB03-998E-4EDE-A072-C70431EB65F3}" destId="{4FB608A9-317E-4781-9D86-40B3156E85D7}" srcOrd="0" destOrd="0" presId="urn:microsoft.com/office/officeart/2005/8/layout/vList3"/>
    <dgm:cxn modelId="{1AC4EA46-41C6-43E3-9215-C1206E5A2D47}" type="presParOf" srcId="{121ABB03-998E-4EDE-A072-C70431EB65F3}" destId="{B3A95B6A-4D5E-4BC0-A53D-1C1B11C93C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5BF2C-83AA-4067-945D-ADB4D0FA54F2}">
      <dsp:nvSpPr>
        <dsp:cNvPr id="0" name=""/>
        <dsp:cNvSpPr/>
      </dsp:nvSpPr>
      <dsp:spPr>
        <a:xfrm rot="10800000">
          <a:off x="1749417" y="2173"/>
          <a:ext cx="6451649" cy="497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3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a typeface="Times New Roman" panose="02020603050405020304" pitchFamily="18" charset="0"/>
            </a:rPr>
            <a:t>Implementation Experience in Multi-Vendor environment    </a:t>
          </a:r>
          <a:endParaRPr lang="en-US" sz="1800" b="1" kern="1200" dirty="0"/>
        </a:p>
      </dsp:txBody>
      <dsp:txXfrm rot="10800000">
        <a:off x="1873794" y="2173"/>
        <a:ext cx="6327272" cy="497509"/>
      </dsp:txXfrm>
    </dsp:sp>
    <dsp:sp modelId="{096986AA-3945-4135-9161-12B01D0DA209}">
      <dsp:nvSpPr>
        <dsp:cNvPr id="0" name=""/>
        <dsp:cNvSpPr/>
      </dsp:nvSpPr>
      <dsp:spPr>
        <a:xfrm>
          <a:off x="1500662" y="2173"/>
          <a:ext cx="497509" cy="4975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62FBD5-FB2E-4F4D-9122-BC625C6B1EA5}">
      <dsp:nvSpPr>
        <dsp:cNvPr id="0" name=""/>
        <dsp:cNvSpPr/>
      </dsp:nvSpPr>
      <dsp:spPr>
        <a:xfrm rot="10800000">
          <a:off x="1749417" y="648193"/>
          <a:ext cx="6451649" cy="497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3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a typeface="Times New Roman" panose="02020603050405020304" pitchFamily="18" charset="0"/>
            </a:rPr>
            <a:t>PMU Synchronization Error.</a:t>
          </a:r>
          <a:endParaRPr lang="en-US" sz="1800" b="1" kern="1200" dirty="0"/>
        </a:p>
      </dsp:txBody>
      <dsp:txXfrm rot="10800000">
        <a:off x="1873794" y="648193"/>
        <a:ext cx="6327272" cy="497509"/>
      </dsp:txXfrm>
    </dsp:sp>
    <dsp:sp modelId="{0173DB1F-4B0D-47C0-B2BD-45DEA1027D61}">
      <dsp:nvSpPr>
        <dsp:cNvPr id="0" name=""/>
        <dsp:cNvSpPr/>
      </dsp:nvSpPr>
      <dsp:spPr>
        <a:xfrm>
          <a:off x="1500662" y="648193"/>
          <a:ext cx="497509" cy="4975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8F95EE-571A-45BC-8314-14482B3415CD}">
      <dsp:nvSpPr>
        <dsp:cNvPr id="0" name=""/>
        <dsp:cNvSpPr/>
      </dsp:nvSpPr>
      <dsp:spPr>
        <a:xfrm rot="10800000">
          <a:off x="1749417" y="1294213"/>
          <a:ext cx="6451649" cy="497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3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a typeface="Times New Roman" panose="02020603050405020304" pitchFamily="18" charset="0"/>
            </a:rPr>
            <a:t>Communication Challenges in Integrating PMU</a:t>
          </a:r>
          <a:endParaRPr lang="en-US" sz="1800" b="1" kern="1200" dirty="0"/>
        </a:p>
      </dsp:txBody>
      <dsp:txXfrm rot="10800000">
        <a:off x="1873794" y="1294213"/>
        <a:ext cx="6327272" cy="497509"/>
      </dsp:txXfrm>
    </dsp:sp>
    <dsp:sp modelId="{83420932-FD1E-4E83-BE5B-E44F51DF600A}">
      <dsp:nvSpPr>
        <dsp:cNvPr id="0" name=""/>
        <dsp:cNvSpPr/>
      </dsp:nvSpPr>
      <dsp:spPr>
        <a:xfrm>
          <a:off x="1500662" y="1294213"/>
          <a:ext cx="497509" cy="4975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D7B0FB-A022-4F43-B09B-7A4EDEB64A8B}">
      <dsp:nvSpPr>
        <dsp:cNvPr id="0" name=""/>
        <dsp:cNvSpPr/>
      </dsp:nvSpPr>
      <dsp:spPr>
        <a:xfrm rot="10800000">
          <a:off x="1749417" y="1940233"/>
          <a:ext cx="6451649" cy="497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3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a typeface="Times New Roman" panose="02020603050405020304" pitchFamily="18" charset="0"/>
            </a:rPr>
            <a:t>Reliability of Synchrophasor data.</a:t>
          </a:r>
          <a:endParaRPr lang="en-US" sz="1800" b="1" kern="1200" dirty="0"/>
        </a:p>
      </dsp:txBody>
      <dsp:txXfrm rot="10800000">
        <a:off x="1873794" y="1940233"/>
        <a:ext cx="6327272" cy="497509"/>
      </dsp:txXfrm>
    </dsp:sp>
    <dsp:sp modelId="{9F4FDC78-854F-4181-9CD2-470A62A35B85}">
      <dsp:nvSpPr>
        <dsp:cNvPr id="0" name=""/>
        <dsp:cNvSpPr/>
      </dsp:nvSpPr>
      <dsp:spPr>
        <a:xfrm>
          <a:off x="1500662" y="1940233"/>
          <a:ext cx="497509" cy="4975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850605-1518-4BF3-82AB-16B55FE73FEC}">
      <dsp:nvSpPr>
        <dsp:cNvPr id="0" name=""/>
        <dsp:cNvSpPr/>
      </dsp:nvSpPr>
      <dsp:spPr>
        <a:xfrm rot="10800000">
          <a:off x="1749417" y="2586253"/>
          <a:ext cx="6451649" cy="497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3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a typeface="Times New Roman" panose="02020603050405020304" pitchFamily="18" charset="0"/>
            </a:rPr>
            <a:t>Synchrophasor Measurement Angle unwrapping.</a:t>
          </a:r>
          <a:endParaRPr lang="en-US" sz="1800" b="1" kern="1200" dirty="0"/>
        </a:p>
      </dsp:txBody>
      <dsp:txXfrm rot="10800000">
        <a:off x="1873794" y="2586253"/>
        <a:ext cx="6327272" cy="497509"/>
      </dsp:txXfrm>
    </dsp:sp>
    <dsp:sp modelId="{6CA58FC2-B838-4FCA-B3C2-FFF6E527291B}">
      <dsp:nvSpPr>
        <dsp:cNvPr id="0" name=""/>
        <dsp:cNvSpPr/>
      </dsp:nvSpPr>
      <dsp:spPr>
        <a:xfrm>
          <a:off x="1500662" y="2586253"/>
          <a:ext cx="497509" cy="4975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B50480-A79E-4DAB-B746-F9294F67E8FB}">
      <dsp:nvSpPr>
        <dsp:cNvPr id="0" name=""/>
        <dsp:cNvSpPr/>
      </dsp:nvSpPr>
      <dsp:spPr>
        <a:xfrm rot="10800000">
          <a:off x="1749417" y="3232273"/>
          <a:ext cx="6451649" cy="497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3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a typeface="Times New Roman" panose="02020603050405020304" pitchFamily="18" charset="0"/>
            </a:rPr>
            <a:t>Computation Challenges at Historian within 20ms.</a:t>
          </a:r>
          <a:endParaRPr lang="en-US" sz="1800" b="1" kern="1200" dirty="0"/>
        </a:p>
      </dsp:txBody>
      <dsp:txXfrm rot="10800000">
        <a:off x="1873794" y="3232273"/>
        <a:ext cx="6327272" cy="497509"/>
      </dsp:txXfrm>
    </dsp:sp>
    <dsp:sp modelId="{9C3ACF1E-4090-48A0-844A-AF2920E62FB1}">
      <dsp:nvSpPr>
        <dsp:cNvPr id="0" name=""/>
        <dsp:cNvSpPr/>
      </dsp:nvSpPr>
      <dsp:spPr>
        <a:xfrm>
          <a:off x="1500662" y="3232273"/>
          <a:ext cx="497509" cy="4975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8212F4-D3BF-4E32-B9BF-0FE6C804E8AF}">
      <dsp:nvSpPr>
        <dsp:cNvPr id="0" name=""/>
        <dsp:cNvSpPr/>
      </dsp:nvSpPr>
      <dsp:spPr>
        <a:xfrm rot="10800000">
          <a:off x="1749417" y="3878293"/>
          <a:ext cx="6451649" cy="497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3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a typeface="Times New Roman" panose="02020603050405020304" pitchFamily="18" charset="0"/>
            </a:rPr>
            <a:t>Calculation of Sequence Components at PDC level.</a:t>
          </a:r>
          <a:endParaRPr lang="en-US" sz="1800" b="1" kern="1200" dirty="0"/>
        </a:p>
      </dsp:txBody>
      <dsp:txXfrm rot="10800000">
        <a:off x="1873794" y="3878293"/>
        <a:ext cx="6327272" cy="497509"/>
      </dsp:txXfrm>
    </dsp:sp>
    <dsp:sp modelId="{A76D4669-7019-4AEB-B33C-89C985ED4053}">
      <dsp:nvSpPr>
        <dsp:cNvPr id="0" name=""/>
        <dsp:cNvSpPr/>
      </dsp:nvSpPr>
      <dsp:spPr>
        <a:xfrm>
          <a:off x="1500662" y="3878293"/>
          <a:ext cx="497509" cy="4975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A95B6A-4D5E-4BC0-A53D-1C1B11C93C90}">
      <dsp:nvSpPr>
        <dsp:cNvPr id="0" name=""/>
        <dsp:cNvSpPr/>
      </dsp:nvSpPr>
      <dsp:spPr>
        <a:xfrm rot="10800000">
          <a:off x="1749417" y="4524313"/>
          <a:ext cx="6451649" cy="497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3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Integration with SCADA State Estimator/EMS challenges</a:t>
          </a:r>
          <a:endParaRPr lang="en-US" sz="1800" b="1" kern="1200" dirty="0"/>
        </a:p>
      </dsp:txBody>
      <dsp:txXfrm rot="10800000">
        <a:off x="1873794" y="4524313"/>
        <a:ext cx="6327272" cy="497509"/>
      </dsp:txXfrm>
    </dsp:sp>
    <dsp:sp modelId="{4FB608A9-317E-4781-9D86-40B3156E85D7}">
      <dsp:nvSpPr>
        <dsp:cNvPr id="0" name=""/>
        <dsp:cNvSpPr/>
      </dsp:nvSpPr>
      <dsp:spPr>
        <a:xfrm>
          <a:off x="1500662" y="4524313"/>
          <a:ext cx="497509" cy="4975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B641-5B65-45B9-B80C-B5C45EFC5669}" type="datetimeFigureOut">
              <a:rPr lang="en-US" smtClean="0"/>
              <a:t>09-10-15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8C93B-9C53-43D3-9CEB-C603F028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6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9D18D-4FE8-4E69-AB97-47DCCDB42C71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420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8C93B-9C53-43D3-9CEB-C603F0282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7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510684"/>
            <a:ext cx="12192000" cy="347316"/>
            <a:chOff x="0" y="6510684"/>
            <a:chExt cx="12192000" cy="347316"/>
          </a:xfrm>
        </p:grpSpPr>
        <p:sp>
          <p:nvSpPr>
            <p:cNvPr id="13" name="Text Box 3"/>
            <p:cNvSpPr txBox="1">
              <a:spLocks noChangeArrowheads="1"/>
            </p:cNvSpPr>
            <p:nvPr userDrawn="1"/>
          </p:nvSpPr>
          <p:spPr bwMode="auto">
            <a:xfrm>
              <a:off x="0" y="6525592"/>
              <a:ext cx="12192000" cy="3324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CIGRE US National Committee</a:t>
              </a: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Mangal" panose="02040503050203030202" pitchFamily="18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 Grid of the Future Symposium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309523093"/>
                </p:ext>
              </p:extLst>
            </p:nvPr>
          </p:nvGraphicFramePr>
          <p:xfrm>
            <a:off x="0" y="6510684"/>
            <a:ext cx="673100" cy="347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r:id="rId3" imgW="2457143" imgH="1800476" progId="">
                    <p:embed/>
                  </p:oleObj>
                </mc:Choice>
                <mc:Fallback>
                  <p:oleObj r:id="rId3" imgW="2457143" imgH="180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10684"/>
                          <a:ext cx="673100" cy="3473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11785600" y="6556584"/>
            <a:ext cx="406400" cy="25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8AB9-3A13-4DD6-8DF7-388902783B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3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13" y="54897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13" y="54897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510684"/>
            <a:ext cx="12192000" cy="347316"/>
            <a:chOff x="0" y="6510684"/>
            <a:chExt cx="12192000" cy="347316"/>
          </a:xfrm>
        </p:grpSpPr>
        <p:sp>
          <p:nvSpPr>
            <p:cNvPr id="10" name="Text Box 3"/>
            <p:cNvSpPr txBox="1">
              <a:spLocks noChangeArrowheads="1"/>
            </p:cNvSpPr>
            <p:nvPr userDrawn="1"/>
          </p:nvSpPr>
          <p:spPr bwMode="auto">
            <a:xfrm>
              <a:off x="0" y="6525592"/>
              <a:ext cx="12192000" cy="3324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CIGRE US National Committee</a:t>
              </a: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Mangal" panose="02040503050203030202" pitchFamily="18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 Grid of the Future Symposium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904314413"/>
                </p:ext>
              </p:extLst>
            </p:nvPr>
          </p:nvGraphicFramePr>
          <p:xfrm>
            <a:off x="0" y="6510684"/>
            <a:ext cx="673100" cy="347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r:id="rId3" imgW="2457143" imgH="1800476" progId="">
                    <p:embed/>
                  </p:oleObj>
                </mc:Choice>
                <mc:Fallback>
                  <p:oleObj r:id="rId3" imgW="2457143" imgH="180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10684"/>
                          <a:ext cx="673100" cy="3473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85600" y="6556584"/>
            <a:ext cx="406400" cy="25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8AB9-3A13-4DD6-8DF7-388902783B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9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510684"/>
            <a:ext cx="12192000" cy="347316"/>
            <a:chOff x="0" y="6510684"/>
            <a:chExt cx="12192000" cy="347316"/>
          </a:xfrm>
        </p:grpSpPr>
        <p:sp>
          <p:nvSpPr>
            <p:cNvPr id="5" name="Text Box 3"/>
            <p:cNvSpPr txBox="1">
              <a:spLocks noChangeArrowheads="1"/>
            </p:cNvSpPr>
            <p:nvPr userDrawn="1"/>
          </p:nvSpPr>
          <p:spPr bwMode="auto">
            <a:xfrm>
              <a:off x="0" y="6525592"/>
              <a:ext cx="12192000" cy="3324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CIGRE US National Committee</a:t>
              </a: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Mangal" panose="02040503050203030202" pitchFamily="18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 Grid of the Future Symposium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904314413"/>
                </p:ext>
              </p:extLst>
            </p:nvPr>
          </p:nvGraphicFramePr>
          <p:xfrm>
            <a:off x="0" y="6510684"/>
            <a:ext cx="673100" cy="347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0" r:id="rId3" imgW="2457143" imgH="1800476" progId="">
                    <p:embed/>
                  </p:oleObj>
                </mc:Choice>
                <mc:Fallback>
                  <p:oleObj r:id="rId3" imgW="2457143" imgH="180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10684"/>
                          <a:ext cx="673100" cy="3473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85600" y="6556584"/>
            <a:ext cx="406400" cy="25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8AB9-3A13-4DD6-8DF7-388902783B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2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510684"/>
            <a:ext cx="12192000" cy="347316"/>
            <a:chOff x="0" y="6510684"/>
            <a:chExt cx="12192000" cy="347316"/>
          </a:xfrm>
        </p:grpSpPr>
        <p:sp>
          <p:nvSpPr>
            <p:cNvPr id="12" name="Text Box 3"/>
            <p:cNvSpPr txBox="1">
              <a:spLocks noChangeArrowheads="1"/>
            </p:cNvSpPr>
            <p:nvPr userDrawn="1"/>
          </p:nvSpPr>
          <p:spPr bwMode="auto">
            <a:xfrm>
              <a:off x="0" y="6525592"/>
              <a:ext cx="12192000" cy="3324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CIGRE US National Committee</a:t>
              </a: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Mangal" panose="02040503050203030202" pitchFamily="18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 Grid of the Future Symposium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Slide Number Placeholder 5"/>
            <p:cNvSpPr txBox="1">
              <a:spLocks/>
            </p:cNvSpPr>
            <p:nvPr userDrawn="1"/>
          </p:nvSpPr>
          <p:spPr>
            <a:xfrm>
              <a:off x="11775953" y="6578600"/>
              <a:ext cx="41604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87C1DA2-F664-486C-8926-5B1CEDA9CFA6}" type="slidenum">
                <a:rPr lang="en-US" smtClean="0"/>
                <a:pPr/>
                <a:t>‹#›</a:t>
              </a:fld>
              <a:endParaRPr lang="en-US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697630665"/>
                </p:ext>
              </p:extLst>
            </p:nvPr>
          </p:nvGraphicFramePr>
          <p:xfrm>
            <a:off x="0" y="6510684"/>
            <a:ext cx="673100" cy="347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" r:id="rId3" imgW="2457143" imgH="1800476" progId="">
                    <p:embed/>
                  </p:oleObj>
                </mc:Choice>
                <mc:Fallback>
                  <p:oleObj r:id="rId3" imgW="2457143" imgH="180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10684"/>
                          <a:ext cx="673100" cy="3473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10684"/>
            <a:ext cx="12192000" cy="347316"/>
            <a:chOff x="0" y="6510684"/>
            <a:chExt cx="12192000" cy="347316"/>
          </a:xfrm>
        </p:grpSpPr>
        <p:sp>
          <p:nvSpPr>
            <p:cNvPr id="8" name="Text Box 3"/>
            <p:cNvSpPr txBox="1">
              <a:spLocks noChangeArrowheads="1"/>
            </p:cNvSpPr>
            <p:nvPr userDrawn="1"/>
          </p:nvSpPr>
          <p:spPr bwMode="auto">
            <a:xfrm>
              <a:off x="0" y="6525592"/>
              <a:ext cx="12192000" cy="3324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CIGRE US National Committee</a:t>
              </a: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Mangal" panose="02040503050203030202" pitchFamily="18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 Grid of the Future Symposium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904314413"/>
                </p:ext>
              </p:extLst>
            </p:nvPr>
          </p:nvGraphicFramePr>
          <p:xfrm>
            <a:off x="0" y="6510684"/>
            <a:ext cx="673100" cy="347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4" r:id="rId3" imgW="2457143" imgH="1800476" progId="">
                    <p:embed/>
                  </p:oleObj>
                </mc:Choice>
                <mc:Fallback>
                  <p:oleObj r:id="rId3" imgW="2457143" imgH="180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10684"/>
                          <a:ext cx="673100" cy="3473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85600" y="6556584"/>
            <a:ext cx="406400" cy="25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8AB9-3A13-4DD6-8DF7-388902783B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10684"/>
            <a:ext cx="12192000" cy="347316"/>
            <a:chOff x="0" y="6510684"/>
            <a:chExt cx="12192000" cy="347316"/>
          </a:xfrm>
        </p:grpSpPr>
        <p:sp>
          <p:nvSpPr>
            <p:cNvPr id="8" name="Text Box 3"/>
            <p:cNvSpPr txBox="1">
              <a:spLocks noChangeArrowheads="1"/>
            </p:cNvSpPr>
            <p:nvPr userDrawn="1"/>
          </p:nvSpPr>
          <p:spPr bwMode="auto">
            <a:xfrm>
              <a:off x="0" y="6525592"/>
              <a:ext cx="12192000" cy="3324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CIGRE US National Committee</a:t>
              </a: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Mangal" panose="02040503050203030202" pitchFamily="18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 Grid of the Future Symposium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904314413"/>
                </p:ext>
              </p:extLst>
            </p:nvPr>
          </p:nvGraphicFramePr>
          <p:xfrm>
            <a:off x="0" y="6510684"/>
            <a:ext cx="673100" cy="347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9" r:id="rId3" imgW="2457143" imgH="1800476" progId="">
                    <p:embed/>
                  </p:oleObj>
                </mc:Choice>
                <mc:Fallback>
                  <p:oleObj r:id="rId3" imgW="2457143" imgH="180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10684"/>
                          <a:ext cx="673100" cy="3473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85600" y="6556584"/>
            <a:ext cx="406400" cy="25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8AB9-3A13-4DD6-8DF7-388902783B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6510684"/>
            <a:ext cx="12192000" cy="347316"/>
            <a:chOff x="0" y="6510684"/>
            <a:chExt cx="12192000" cy="347316"/>
          </a:xfrm>
        </p:grpSpPr>
        <p:sp>
          <p:nvSpPr>
            <p:cNvPr id="3" name="Text Box 3"/>
            <p:cNvSpPr txBox="1">
              <a:spLocks noChangeArrowheads="1"/>
            </p:cNvSpPr>
            <p:nvPr userDrawn="1"/>
          </p:nvSpPr>
          <p:spPr bwMode="auto">
            <a:xfrm>
              <a:off x="0" y="6525592"/>
              <a:ext cx="12192000" cy="3324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CIGRE US National Committee</a:t>
              </a: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Mangal" panose="02040503050203030202" pitchFamily="18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 Grid of the Future Symposium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904314413"/>
                </p:ext>
              </p:extLst>
            </p:nvPr>
          </p:nvGraphicFramePr>
          <p:xfrm>
            <a:off x="0" y="6510684"/>
            <a:ext cx="673100" cy="347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8" r:id="rId3" imgW="2457143" imgH="1800476" progId="">
                    <p:embed/>
                  </p:oleObj>
                </mc:Choice>
                <mc:Fallback>
                  <p:oleObj r:id="rId3" imgW="2457143" imgH="180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10684"/>
                          <a:ext cx="673100" cy="3473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85600" y="6556584"/>
            <a:ext cx="406400" cy="25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8AB9-3A13-4DD6-8DF7-388902783B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10684"/>
            <a:ext cx="12192000" cy="347316"/>
            <a:chOff x="0" y="6510684"/>
            <a:chExt cx="12192000" cy="347316"/>
          </a:xfrm>
        </p:grpSpPr>
        <p:sp>
          <p:nvSpPr>
            <p:cNvPr id="6" name="Text Box 3"/>
            <p:cNvSpPr txBox="1">
              <a:spLocks noChangeArrowheads="1"/>
            </p:cNvSpPr>
            <p:nvPr userDrawn="1"/>
          </p:nvSpPr>
          <p:spPr bwMode="auto">
            <a:xfrm>
              <a:off x="0" y="6525592"/>
              <a:ext cx="12192000" cy="3324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CIGRE US National Committee</a:t>
              </a: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Mangal" panose="02040503050203030202" pitchFamily="18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5B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 Grid of the Future Symposium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904314413"/>
                </p:ext>
              </p:extLst>
            </p:nvPr>
          </p:nvGraphicFramePr>
          <p:xfrm>
            <a:off x="0" y="6510684"/>
            <a:ext cx="673100" cy="347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2" r:id="rId3" imgW="2457143" imgH="1800476" progId="">
                    <p:embed/>
                  </p:oleObj>
                </mc:Choice>
                <mc:Fallback>
                  <p:oleObj r:id="rId3" imgW="2457143" imgH="180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10684"/>
                          <a:ext cx="673100" cy="3473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85600" y="6556584"/>
            <a:ext cx="406400" cy="25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8AB9-3A13-4DD6-8DF7-388902783B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7413" y="54897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4" y="39688"/>
            <a:ext cx="702884" cy="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6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http://posoco.in/2013-03-12-10-34-42/synchrophaso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handan.wrldc@posoco.i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94704" y="703386"/>
            <a:ext cx="10290220" cy="156329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4000" b="1" dirty="0">
                <a:latin typeface="+mn-lt"/>
              </a:rPr>
              <a:t>Synchrophasor Implementation Experience and Integration Challenges in Indian Grid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9675" y="3058732"/>
            <a:ext cx="7283003" cy="929180"/>
          </a:xfrm>
        </p:spPr>
        <p:txBody>
          <a:bodyPr rtlCol="0">
            <a:noAutofit/>
          </a:bodyPr>
          <a:lstStyle/>
          <a:p>
            <a:endParaRPr lang="en-GB" sz="1600" b="1" dirty="0" smtClean="0"/>
          </a:p>
          <a:p>
            <a:r>
              <a:rPr lang="en-GB" sz="1800" b="1" dirty="0" smtClean="0"/>
              <a:t>Authors :</a:t>
            </a:r>
          </a:p>
          <a:p>
            <a:r>
              <a:rPr lang="en-GB" sz="1800" b="1" dirty="0" smtClean="0"/>
              <a:t>P. Mukhopadhyay, Abhimanyu Gartia, Samit Kumar Saha,</a:t>
            </a:r>
          </a:p>
          <a:p>
            <a:r>
              <a:rPr lang="en-GB" sz="1800" b="1" dirty="0" smtClean="0"/>
              <a:t>Rajkumar Anumasula, Chandan Kumar, </a:t>
            </a:r>
            <a:r>
              <a:rPr lang="en-US" sz="1800" b="1" dirty="0" smtClean="0"/>
              <a:t>Sunil Patil, </a:t>
            </a:r>
            <a:r>
              <a:rPr lang="en-GB" sz="1800" b="1" dirty="0" smtClean="0"/>
              <a:t>Srinivas Chitturi</a:t>
            </a:r>
            <a:endParaRPr lang="en-US" sz="1800" b="1" dirty="0" smtClean="0"/>
          </a:p>
          <a:p>
            <a:endParaRPr lang="en-US" sz="1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28" y="4779962"/>
            <a:ext cx="847098" cy="7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8489" y="256242"/>
            <a:ext cx="10659415" cy="529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a typeface="+mj-ea"/>
                <a:cs typeface="+mj-cs"/>
              </a:defRPr>
            </a:lvl1pPr>
          </a:lstStyle>
          <a:p>
            <a:pPr lvl="0"/>
            <a:r>
              <a:rPr lang="en-US" sz="2800" dirty="0"/>
              <a:t>5</a:t>
            </a:r>
            <a:r>
              <a:rPr lang="en-US" sz="2800" dirty="0" smtClean="0"/>
              <a:t>. </a:t>
            </a:r>
            <a:r>
              <a:rPr lang="en-GB" sz="2800" dirty="0">
                <a:ea typeface="Times New Roman" panose="02020603050405020304" pitchFamily="18" charset="0"/>
              </a:rPr>
              <a:t>Synchrophasor Measurement Angle unwrapping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489" y="785612"/>
            <a:ext cx="1065941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Angular separation measurement is the core use of Synchrophasor measurements in Real time to know stress in the grid network.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Earlier it was only possible through state estimation 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Synchrophasor reporting </a:t>
            </a:r>
            <a:r>
              <a:rPr lang="en-GB" b="1" dirty="0"/>
              <a:t>over a range of ±π radians or ±</a:t>
            </a:r>
            <a:r>
              <a:rPr lang="en-GB" b="1" dirty="0" smtClean="0"/>
              <a:t>180º</a:t>
            </a:r>
            <a:r>
              <a:rPr lang="en-GB" dirty="0" smtClean="0"/>
              <a:t> : </a:t>
            </a:r>
            <a:r>
              <a:rPr lang="en-GB" b="1" dirty="0" smtClean="0">
                <a:solidFill>
                  <a:srgbClr val="0070C0"/>
                </a:solidFill>
              </a:rPr>
              <a:t>Discontinuous Signal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Subtraction of two discontinuous angles results in a discontinuous signal</a:t>
            </a:r>
            <a:endParaRPr lang="en-GB" dirty="0" smtClean="0">
              <a:solidFill>
                <a:srgbClr val="0070C0"/>
              </a:solidFill>
            </a:endParaRPr>
          </a:p>
        </p:txBody>
      </p:sp>
      <p:pic>
        <p:nvPicPr>
          <p:cNvPr id="10253" name="Chart 719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2" t="-3929" r="-3471" b="-3929"/>
          <a:stretch>
            <a:fillRect/>
          </a:stretch>
        </p:blipFill>
        <p:spPr bwMode="auto">
          <a:xfrm>
            <a:off x="1047481" y="2984684"/>
            <a:ext cx="5048519" cy="24502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Chart 719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1" t="-3905" r="-3201" b="-5144"/>
          <a:stretch>
            <a:fillRect/>
          </a:stretch>
        </p:blipFill>
        <p:spPr bwMode="auto">
          <a:xfrm>
            <a:off x="6375042" y="2983640"/>
            <a:ext cx="5082862" cy="24512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8489" y="5463089"/>
            <a:ext cx="10659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Commonly </a:t>
            </a:r>
            <a:r>
              <a:rPr lang="en-GB" dirty="0"/>
              <a:t>available unwrapping algorithms can solve the problem. 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strike="sngStrike" dirty="0" smtClean="0"/>
              <a:t>Challenge :  </a:t>
            </a:r>
            <a:r>
              <a:rPr lang="en-GB" strike="sngStrike" dirty="0" smtClean="0"/>
              <a:t>Handling </a:t>
            </a:r>
            <a:r>
              <a:rPr lang="en-GB" strike="sngStrike" dirty="0"/>
              <a:t>a few </a:t>
            </a:r>
            <a:r>
              <a:rPr lang="en-GB" strike="sngStrike" dirty="0" smtClean="0"/>
              <a:t>thousand PMUs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0987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11</a:t>
            </a:fld>
            <a:endParaRPr lang="en-US" dirty="0"/>
          </a:p>
        </p:txBody>
      </p:sp>
      <p:pic>
        <p:nvPicPr>
          <p:cNvPr id="11266" name="Picture 7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3" y="673006"/>
            <a:ext cx="5149400" cy="24436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71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5" y="673006"/>
            <a:ext cx="5018467" cy="24436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486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941" y="92225"/>
            <a:ext cx="1065941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Challenge :  Handling </a:t>
            </a:r>
            <a:r>
              <a:rPr lang="en-GB" dirty="0" smtClean="0"/>
              <a:t>Missing Data frames with few Thousand PMUs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6342" y="3232597"/>
            <a:ext cx="106744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Analytics </a:t>
            </a:r>
            <a:r>
              <a:rPr lang="en-GB" b="1" dirty="0" smtClean="0"/>
              <a:t>Engine </a:t>
            </a:r>
            <a:r>
              <a:rPr lang="en-GB" b="1" dirty="0"/>
              <a:t>Should be Intelligent  : </a:t>
            </a:r>
            <a:r>
              <a:rPr lang="en-GB" dirty="0"/>
              <a:t>Unwrapping angular difference with missing data and synchronization issues.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Unwrapping algorithms : </a:t>
            </a:r>
            <a:r>
              <a:rPr lang="en-GB" dirty="0"/>
              <a:t>run in Real time without taking significant calculation </a:t>
            </a:r>
            <a:r>
              <a:rPr lang="en-GB" dirty="0" smtClean="0"/>
              <a:t>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Selecting </a:t>
            </a:r>
            <a:r>
              <a:rPr lang="en-GB" b="1" dirty="0"/>
              <a:t>reference angle for calculation of relative </a:t>
            </a:r>
            <a:r>
              <a:rPr lang="en-GB" b="1" dirty="0" smtClean="0"/>
              <a:t>angles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Calculate </a:t>
            </a:r>
            <a:r>
              <a:rPr lang="en-GB" dirty="0"/>
              <a:t>Center of Inertia (COI) and take the nearby PMU as reference </a:t>
            </a:r>
            <a:r>
              <a:rPr lang="en-GB" dirty="0" smtClean="0"/>
              <a:t>angle.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Check </a:t>
            </a:r>
            <a:r>
              <a:rPr lang="en-GB" dirty="0"/>
              <a:t>df/dt for typical event; take nearby PMU angle, which is having highest df/dt as </a:t>
            </a:r>
            <a:r>
              <a:rPr lang="en-GB" dirty="0" smtClean="0"/>
              <a:t>reference.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Take </a:t>
            </a:r>
            <a:r>
              <a:rPr lang="en-GB" dirty="0"/>
              <a:t>generation rich area PMU angle as reference and calculate relative angles of other load rich </a:t>
            </a:r>
            <a:r>
              <a:rPr lang="en-GB" dirty="0" smtClean="0"/>
              <a:t>areas.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8489" y="256242"/>
            <a:ext cx="10659415" cy="529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a typeface="+mj-ea"/>
                <a:cs typeface="+mj-cs"/>
              </a:defRPr>
            </a:lvl1pPr>
          </a:lstStyle>
          <a:p>
            <a:pPr lvl="0"/>
            <a:r>
              <a:rPr lang="en-US" sz="2800" dirty="0" smtClean="0"/>
              <a:t>6. </a:t>
            </a:r>
            <a:r>
              <a:rPr lang="en-GB" sz="2800" dirty="0">
                <a:ea typeface="Times New Roman" panose="02020603050405020304" pitchFamily="18" charset="0"/>
              </a:rPr>
              <a:t>Computation Challenges at Historian within 20ms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489" y="785612"/>
            <a:ext cx="1065941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Simple </a:t>
            </a:r>
            <a:r>
              <a:rPr lang="en-GB" dirty="0"/>
              <a:t>mathematical calculations on each </a:t>
            </a:r>
            <a:r>
              <a:rPr lang="en-GB" dirty="0" smtClean="0"/>
              <a:t>sample </a:t>
            </a:r>
            <a:r>
              <a:rPr lang="en-GB" dirty="0"/>
              <a:t>to be performed in real time. 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Reporting rate of PMU to PDC : India has 25 frames/seconds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Every </a:t>
            </a:r>
            <a:r>
              <a:rPr lang="en-GB" dirty="0"/>
              <a:t>40 millisecond, there is a new measurement available at PDC or </a:t>
            </a:r>
            <a:r>
              <a:rPr lang="en-GB" dirty="0" smtClean="0"/>
              <a:t>historian.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Calculation </a:t>
            </a:r>
            <a:r>
              <a:rPr lang="en-GB" dirty="0"/>
              <a:t>output should be available for </a:t>
            </a:r>
            <a:r>
              <a:rPr lang="en-GB" dirty="0" smtClean="0"/>
              <a:t>visualization before next arrival.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Execution </a:t>
            </a:r>
            <a:r>
              <a:rPr lang="en-GB" dirty="0"/>
              <a:t>speed </a:t>
            </a:r>
            <a:r>
              <a:rPr lang="en-GB" dirty="0" smtClean="0"/>
              <a:t>to be less than 20 </a:t>
            </a:r>
            <a:r>
              <a:rPr lang="en-GB" dirty="0"/>
              <a:t>milliseconds or better </a:t>
            </a:r>
            <a:r>
              <a:rPr lang="en-GB" dirty="0" smtClean="0"/>
              <a:t>for all calculations.</a:t>
            </a: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6292" y="3039757"/>
            <a:ext cx="10659415" cy="529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a typeface="+mj-ea"/>
                <a:cs typeface="+mj-cs"/>
              </a:defRPr>
            </a:lvl1pPr>
          </a:lstStyle>
          <a:p>
            <a:pPr lvl="0"/>
            <a:r>
              <a:rPr lang="en-US" sz="2800" dirty="0" smtClean="0"/>
              <a:t>7. </a:t>
            </a:r>
            <a:r>
              <a:rPr lang="en-GB" sz="2800" dirty="0">
                <a:ea typeface="Times New Roman" panose="02020603050405020304" pitchFamily="18" charset="0"/>
              </a:rPr>
              <a:t>Calculation of Sequence Components at PDC level.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6291" y="3653447"/>
            <a:ext cx="106594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use of sequence component is very well known in the power system. 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Some </a:t>
            </a:r>
            <a:r>
              <a:rPr lang="en-GB" dirty="0"/>
              <a:t>PMU manufacturers do not provide a complete set of sequence components. 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One </a:t>
            </a:r>
            <a:r>
              <a:rPr lang="en-GB" dirty="0"/>
              <a:t>of the option is to calculate the sequence components of voltages and currents at the PDC. 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This </a:t>
            </a:r>
            <a:r>
              <a:rPr lang="en-GB" dirty="0"/>
              <a:t>is good as long as the number of PMUs being supported is not high. 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With large number of PMUs, calculating </a:t>
            </a:r>
            <a:r>
              <a:rPr lang="en-GB" dirty="0"/>
              <a:t>sequence components in PMU shall be a preferable </a:t>
            </a:r>
            <a:r>
              <a:rPr lang="en-GB" dirty="0" smtClean="0"/>
              <a:t>option.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Vendors </a:t>
            </a:r>
            <a:r>
              <a:rPr lang="en-GB" dirty="0"/>
              <a:t>need to implement functionality as an optional </a:t>
            </a:r>
            <a:r>
              <a:rPr lang="en-GB" dirty="0" smtClean="0"/>
              <a:t>feature.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8489" y="256242"/>
            <a:ext cx="10659415" cy="529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a typeface="+mj-ea"/>
                <a:cs typeface="+mj-cs"/>
              </a:defRPr>
            </a:lvl1pPr>
          </a:lstStyle>
          <a:p>
            <a:pPr lvl="0"/>
            <a:r>
              <a:rPr lang="en-US" sz="2800" dirty="0" smtClean="0"/>
              <a:t>8. </a:t>
            </a:r>
            <a:r>
              <a:rPr lang="en-GB" sz="2800" dirty="0"/>
              <a:t>Integration with SCADA State Estimator/EMS challenges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489" y="785612"/>
            <a:ext cx="106594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Integrating SCADA and WAMS vital in view of better utilization.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Few ways </a:t>
            </a:r>
            <a:r>
              <a:rPr lang="en-GB" b="1" dirty="0"/>
              <a:t>to integrate WAMS data to SCADA </a:t>
            </a:r>
            <a:r>
              <a:rPr lang="en-GB" b="1" dirty="0" smtClean="0"/>
              <a:t>:</a:t>
            </a:r>
            <a:endParaRPr lang="en-US" b="1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ICCP </a:t>
            </a:r>
            <a:endParaRPr lang="en-US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IEC </a:t>
            </a:r>
            <a:r>
              <a:rPr lang="en-GB" dirty="0" smtClean="0"/>
              <a:t>60870-5-104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POSOCO used  </a:t>
            </a:r>
            <a:r>
              <a:rPr lang="en-GB" dirty="0"/>
              <a:t>ICCP and IEC 60870-5-104 </a:t>
            </a:r>
            <a:r>
              <a:rPr lang="en-GB" dirty="0" smtClean="0"/>
              <a:t> for integration.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Following points </a:t>
            </a:r>
            <a:r>
              <a:rPr lang="en-GB" b="1" dirty="0"/>
              <a:t>were found to be important to consider during such integration efforts:</a:t>
            </a:r>
            <a:endParaRPr lang="en-US" b="1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Down sampling of phasor data to a level compatible to SCADA</a:t>
            </a:r>
            <a:endParaRPr lang="en-US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PDC shall be able to send Angular Difference measurements to SCADA </a:t>
            </a:r>
            <a:r>
              <a:rPr lang="en-GB" dirty="0" smtClean="0"/>
              <a:t>system (No Absolute angles).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Negative </a:t>
            </a:r>
            <a:r>
              <a:rPr lang="en-GB" dirty="0"/>
              <a:t>effect on State estimator </a:t>
            </a:r>
            <a:r>
              <a:rPr lang="en-GB" dirty="0" smtClean="0"/>
              <a:t>convergence based on Phasor measurement to be considered 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Angular difference : Reference bus in PDC &amp; Slack </a:t>
            </a:r>
            <a:r>
              <a:rPr lang="en-GB" dirty="0"/>
              <a:t>bus in State </a:t>
            </a:r>
            <a:r>
              <a:rPr lang="en-GB" dirty="0" smtClean="0"/>
              <a:t>estimator should be same.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996" y="223458"/>
            <a:ext cx="3593207" cy="678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08" y="989541"/>
            <a:ext cx="10515600" cy="488427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</a:pPr>
            <a:r>
              <a:rPr lang="en-GB" b="1" dirty="0" smtClean="0"/>
              <a:t>Several challenges discussed</a:t>
            </a:r>
          </a:p>
          <a:p>
            <a:pPr lvl="1" algn="just">
              <a:spcBef>
                <a:spcPts val="1200"/>
              </a:spcBef>
            </a:pPr>
            <a:r>
              <a:rPr lang="en-GB" dirty="0" smtClean="0"/>
              <a:t>Few solutions based on experience </a:t>
            </a:r>
          </a:p>
          <a:p>
            <a:pPr lvl="1" algn="just">
              <a:spcBef>
                <a:spcPts val="1200"/>
              </a:spcBef>
            </a:pPr>
            <a:r>
              <a:rPr lang="en-GB" dirty="0" smtClean="0"/>
              <a:t>Vendors to put lot of effort for large scale PMUs project </a:t>
            </a:r>
          </a:p>
          <a:p>
            <a:pPr algn="just">
              <a:spcBef>
                <a:spcPts val="1200"/>
              </a:spcBef>
            </a:pPr>
            <a:r>
              <a:rPr lang="en-GB" dirty="0" smtClean="0"/>
              <a:t>Need </a:t>
            </a:r>
            <a:r>
              <a:rPr lang="en-GB" dirty="0"/>
              <a:t>to be solved by common specification and proper compliance of PMUs to relevant standards. </a:t>
            </a:r>
            <a:endParaRPr lang="en-GB" dirty="0" smtClean="0"/>
          </a:p>
          <a:p>
            <a:pPr algn="just">
              <a:spcBef>
                <a:spcPts val="1200"/>
              </a:spcBef>
            </a:pPr>
            <a:r>
              <a:rPr lang="en-GB" dirty="0" smtClean="0"/>
              <a:t>Communication Challenges and its optimisation issues need to be studied in detail prior to implementation of project.</a:t>
            </a:r>
          </a:p>
          <a:p>
            <a:pPr algn="just">
              <a:spcBef>
                <a:spcPts val="1200"/>
              </a:spcBef>
            </a:pPr>
            <a:r>
              <a:rPr lang="en-GB" dirty="0" smtClean="0"/>
              <a:t>Utilization related data also needed to be addressed during application development by Vendors or Users.</a:t>
            </a:r>
          </a:p>
          <a:p>
            <a:pPr algn="just">
              <a:spcBef>
                <a:spcPts val="1200"/>
              </a:spcBef>
            </a:pPr>
            <a:r>
              <a:rPr lang="en-GB" dirty="0" smtClean="0"/>
              <a:t>Overall</a:t>
            </a:r>
            <a:r>
              <a:rPr lang="en-GB" dirty="0"/>
              <a:t>, this paper provides a feedback for implementation of large-scale project on WAMS in any electrical grid in future. </a:t>
            </a:r>
            <a:endParaRPr lang="en-GB" dirty="0" smtClean="0"/>
          </a:p>
          <a:p>
            <a:pPr algn="just">
              <a:spcBef>
                <a:spcPts val="1200"/>
              </a:spcBef>
            </a:pPr>
            <a:r>
              <a:rPr lang="en-GB" dirty="0" smtClean="0"/>
              <a:t>Feedback </a:t>
            </a:r>
            <a:r>
              <a:rPr lang="en-GB" dirty="0"/>
              <a:t>to developers and designers in the WAMS area for making the technology more robust.</a:t>
            </a:r>
            <a:endParaRPr lang="en-US" dirty="0"/>
          </a:p>
          <a:p>
            <a:pPr algn="just">
              <a:spcBef>
                <a:spcPts val="12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754" y="154548"/>
            <a:ext cx="3515933" cy="59242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Conclusion…..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80" y="935813"/>
            <a:ext cx="10771839" cy="2219901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POSOCO publishes annual report based on its experience in the field of Synchophasor technology.</a:t>
            </a:r>
          </a:p>
          <a:p>
            <a:pPr algn="just"/>
            <a:r>
              <a:rPr lang="en-US" sz="1800" dirty="0" smtClean="0"/>
              <a:t>POSOCO Reports are made public for the benefit of Power system Community.</a:t>
            </a:r>
          </a:p>
          <a:p>
            <a:pPr algn="just"/>
            <a:r>
              <a:rPr lang="en-US" sz="1800" dirty="0" smtClean="0"/>
              <a:t>The second report on “Synchrophasor Initiative in India ” Dec-2013 was launched in Dec’2013.</a:t>
            </a:r>
          </a:p>
          <a:p>
            <a:pPr algn="just"/>
            <a:r>
              <a:rPr lang="en-US" sz="1800" dirty="0" smtClean="0"/>
              <a:t>The third Report on “Low Frequency Oscillation” has also been published in Sept-2014.</a:t>
            </a:r>
          </a:p>
          <a:p>
            <a:pPr algn="just"/>
            <a:r>
              <a:rPr lang="en-US" sz="1800" dirty="0" smtClean="0"/>
              <a:t>Report </a:t>
            </a:r>
            <a:r>
              <a:rPr lang="en-US" sz="1800" dirty="0"/>
              <a:t>links are : </a:t>
            </a:r>
            <a:r>
              <a:rPr lang="en-US" sz="1800" dirty="0">
                <a:hlinkClick r:id="rId2"/>
              </a:rPr>
              <a:t>http://posoco.in/2013-03-12-10-34-42/synchrophasors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17" y="3152310"/>
            <a:ext cx="2558425" cy="3297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48" y="3155714"/>
            <a:ext cx="2520065" cy="3290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61D04-4643-4E8A-AB20-25284935BE07}" type="slidenum">
              <a:rPr lang="en-IN" smtClean="0"/>
              <a:pPr/>
              <a:t>15</a:t>
            </a:fld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20" y="3154011"/>
            <a:ext cx="2570801" cy="3293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51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pro\Pictures\thankyou1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/>
        </p:blipFill>
        <p:spPr bwMode="auto">
          <a:xfrm>
            <a:off x="2447881" y="476520"/>
            <a:ext cx="7302499" cy="463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9295" y="5112913"/>
            <a:ext cx="5857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Email : </a:t>
            </a:r>
            <a:r>
              <a:rPr lang="en-US" sz="2800" b="1" dirty="0" smtClean="0">
                <a:hlinkClick r:id="rId3"/>
              </a:rPr>
              <a:t>chandan.wrldc@posoco.in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Phone </a:t>
            </a:r>
            <a:r>
              <a:rPr lang="en-US" sz="2800" b="1" dirty="0"/>
              <a:t>: 022-28315199</a:t>
            </a:r>
            <a:endParaRPr lang="en-IN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2703"/>
            <a:ext cx="3283226" cy="615536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030495"/>
            <a:ext cx="11141765" cy="4919544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</a:pPr>
            <a:r>
              <a:rPr lang="en-US" b="1" dirty="0" smtClean="0"/>
              <a:t>Indian Grid Overview</a:t>
            </a:r>
          </a:p>
          <a:p>
            <a:pPr algn="just">
              <a:lnSpc>
                <a:spcPct val="250000"/>
              </a:lnSpc>
            </a:pPr>
            <a:r>
              <a:rPr lang="en-US" b="1" dirty="0" smtClean="0"/>
              <a:t>Synchrophasor Initiative in India</a:t>
            </a:r>
          </a:p>
          <a:p>
            <a:pPr algn="just">
              <a:lnSpc>
                <a:spcPct val="250000"/>
              </a:lnSpc>
            </a:pPr>
            <a:r>
              <a:rPr lang="en-US" b="1" dirty="0" smtClean="0"/>
              <a:t>Challenges during Implementation</a:t>
            </a:r>
          </a:p>
          <a:p>
            <a:pPr algn="just">
              <a:lnSpc>
                <a:spcPct val="250000"/>
              </a:lnSpc>
            </a:pPr>
            <a:r>
              <a:rPr lang="en-US" b="1" dirty="0" smtClean="0"/>
              <a:t>Conclusion</a:t>
            </a:r>
          </a:p>
          <a:p>
            <a:pPr algn="just">
              <a:lnSpc>
                <a:spcPct val="250000"/>
              </a:lnSpc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63513" y="6602485"/>
            <a:ext cx="406400" cy="255515"/>
          </a:xfrm>
        </p:spPr>
        <p:txBody>
          <a:bodyPr/>
          <a:lstStyle/>
          <a:p>
            <a:fld id="{CEFE8AB9-3A13-4DD6-8DF7-388902783BC9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29" y="157033"/>
            <a:ext cx="5124450" cy="50426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Indian National Grid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68" y="924142"/>
            <a:ext cx="6350423" cy="541835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cs typeface="Arial" panose="020B0604020202020204" pitchFamily="34" charset="0"/>
              </a:rPr>
              <a:t>Demarcated into Five </a:t>
            </a:r>
            <a:r>
              <a:rPr lang="en-US" sz="2000" b="1" dirty="0" smtClean="0">
                <a:cs typeface="Arial" panose="020B0604020202020204" pitchFamily="34" charset="0"/>
              </a:rPr>
              <a:t>Regions.</a:t>
            </a:r>
            <a:endParaRPr lang="en-US" sz="2000" b="1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b="1" dirty="0">
                <a:cs typeface="Arial" panose="020B0604020202020204" pitchFamily="34" charset="0"/>
              </a:rPr>
              <a:t>Installed Capacity : 276.7 GW (as on 31</a:t>
            </a:r>
            <a:r>
              <a:rPr lang="en-US" sz="2000" b="1" baseline="30000" dirty="0">
                <a:cs typeface="Arial" panose="020B0604020202020204" pitchFamily="34" charset="0"/>
              </a:rPr>
              <a:t>st</a:t>
            </a:r>
            <a:r>
              <a:rPr lang="en-US" sz="2000" b="1" dirty="0">
                <a:cs typeface="Arial" panose="020B0604020202020204" pitchFamily="34" charset="0"/>
              </a:rPr>
              <a:t> July 2015)</a:t>
            </a:r>
          </a:p>
          <a:p>
            <a:pPr algn="just">
              <a:lnSpc>
                <a:spcPct val="100000"/>
              </a:lnSpc>
            </a:pPr>
            <a:r>
              <a:rPr lang="en-US" sz="2000" b="1" dirty="0">
                <a:cs typeface="Arial" panose="020B0604020202020204" pitchFamily="34" charset="0"/>
              </a:rPr>
              <a:t>Peak Demand : 141 GW (as on 31</a:t>
            </a:r>
            <a:r>
              <a:rPr lang="en-US" sz="2000" b="1" baseline="30000" dirty="0">
                <a:cs typeface="Arial" panose="020B0604020202020204" pitchFamily="34" charset="0"/>
              </a:rPr>
              <a:t>st</a:t>
            </a:r>
            <a:r>
              <a:rPr lang="en-US" sz="2000" b="1" dirty="0">
                <a:cs typeface="Arial" panose="020B0604020202020204" pitchFamily="34" charset="0"/>
              </a:rPr>
              <a:t> Sept 2015)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cs typeface="Arial" panose="020B0604020202020204" pitchFamily="34" charset="0"/>
              </a:rPr>
              <a:t>More than two Generation Complexes </a:t>
            </a:r>
            <a:r>
              <a:rPr lang="en-US" sz="2000" b="1" dirty="0">
                <a:cs typeface="Arial" panose="020B0604020202020204" pitchFamily="34" charset="0"/>
              </a:rPr>
              <a:t>&gt;</a:t>
            </a:r>
            <a:r>
              <a:rPr lang="en-US" sz="2000" b="1" dirty="0" smtClean="0">
                <a:cs typeface="Arial" panose="020B0604020202020204" pitchFamily="34" charset="0"/>
              </a:rPr>
              <a:t> 4000 MW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cs typeface="Arial" panose="020B0604020202020204" pitchFamily="34" charset="0"/>
              </a:rPr>
              <a:t>765 kV and 400 kV Lines for EHV transmission system.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cs typeface="Arial" panose="020B0604020202020204" pitchFamily="34" charset="0"/>
              </a:rPr>
              <a:t>Rapid Pace of Growth in generation, Transmission and Distribution.</a:t>
            </a:r>
          </a:p>
          <a:p>
            <a:pPr algn="just">
              <a:lnSpc>
                <a:spcPct val="100000"/>
              </a:lnSpc>
            </a:pPr>
            <a:r>
              <a:rPr lang="en-US" sz="2000" b="1" dirty="0">
                <a:cs typeface="Arial" panose="020B0604020202020204" pitchFamily="34" charset="0"/>
              </a:rPr>
              <a:t>Renewable Generation : 36 GW ( Wind : 23.7 GW, Solar : 4 GW) : On increasing trend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cs typeface="Arial" panose="020B0604020202020204" pitchFamily="34" charset="0"/>
              </a:rPr>
              <a:t>Use of Synchrophasor Measurements for Grid Operation.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42852" y="1185303"/>
            <a:ext cx="4968148" cy="5010150"/>
            <a:chOff x="192" y="2140"/>
            <a:chExt cx="1660" cy="1844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905" y="2719"/>
              <a:ext cx="570" cy="644"/>
            </a:xfrm>
            <a:custGeom>
              <a:avLst/>
              <a:gdLst>
                <a:gd name="T0" fmla="*/ 1 w 943"/>
                <a:gd name="T1" fmla="*/ 1 h 1266"/>
                <a:gd name="T2" fmla="*/ 1 w 943"/>
                <a:gd name="T3" fmla="*/ 1 h 1266"/>
                <a:gd name="T4" fmla="*/ 1 w 943"/>
                <a:gd name="T5" fmla="*/ 1 h 1266"/>
                <a:gd name="T6" fmla="*/ 1 w 943"/>
                <a:gd name="T7" fmla="*/ 1 h 1266"/>
                <a:gd name="T8" fmla="*/ 1 w 943"/>
                <a:gd name="T9" fmla="*/ 1 h 1266"/>
                <a:gd name="T10" fmla="*/ 1 w 943"/>
                <a:gd name="T11" fmla="*/ 1 h 1266"/>
                <a:gd name="T12" fmla="*/ 1 w 943"/>
                <a:gd name="T13" fmla="*/ 1 h 1266"/>
                <a:gd name="T14" fmla="*/ 1 w 943"/>
                <a:gd name="T15" fmla="*/ 1 h 1266"/>
                <a:gd name="T16" fmla="*/ 1 w 943"/>
                <a:gd name="T17" fmla="*/ 1 h 1266"/>
                <a:gd name="T18" fmla="*/ 1 w 943"/>
                <a:gd name="T19" fmla="*/ 1 h 1266"/>
                <a:gd name="T20" fmla="*/ 1 w 943"/>
                <a:gd name="T21" fmla="*/ 1 h 1266"/>
                <a:gd name="T22" fmla="*/ 1 w 943"/>
                <a:gd name="T23" fmla="*/ 1 h 1266"/>
                <a:gd name="T24" fmla="*/ 1 w 943"/>
                <a:gd name="T25" fmla="*/ 1 h 1266"/>
                <a:gd name="T26" fmla="*/ 1 w 943"/>
                <a:gd name="T27" fmla="*/ 1 h 1266"/>
                <a:gd name="T28" fmla="*/ 1 w 943"/>
                <a:gd name="T29" fmla="*/ 1 h 1266"/>
                <a:gd name="T30" fmla="*/ 1 w 943"/>
                <a:gd name="T31" fmla="*/ 1 h 1266"/>
                <a:gd name="T32" fmla="*/ 1 w 943"/>
                <a:gd name="T33" fmla="*/ 1 h 1266"/>
                <a:gd name="T34" fmla="*/ 1 w 943"/>
                <a:gd name="T35" fmla="*/ 1 h 1266"/>
                <a:gd name="T36" fmla="*/ 1 w 943"/>
                <a:gd name="T37" fmla="*/ 1 h 1266"/>
                <a:gd name="T38" fmla="*/ 1 w 943"/>
                <a:gd name="T39" fmla="*/ 1 h 1266"/>
                <a:gd name="T40" fmla="*/ 1 w 943"/>
                <a:gd name="T41" fmla="*/ 1 h 1266"/>
                <a:gd name="T42" fmla="*/ 1 w 943"/>
                <a:gd name="T43" fmla="*/ 1 h 1266"/>
                <a:gd name="T44" fmla="*/ 1 w 943"/>
                <a:gd name="T45" fmla="*/ 1 h 1266"/>
                <a:gd name="T46" fmla="*/ 1 w 943"/>
                <a:gd name="T47" fmla="*/ 1 h 1266"/>
                <a:gd name="T48" fmla="*/ 1 w 943"/>
                <a:gd name="T49" fmla="*/ 1 h 1266"/>
                <a:gd name="T50" fmla="*/ 1 w 943"/>
                <a:gd name="T51" fmla="*/ 1 h 1266"/>
                <a:gd name="T52" fmla="*/ 1 w 943"/>
                <a:gd name="T53" fmla="*/ 1 h 1266"/>
                <a:gd name="T54" fmla="*/ 1 w 943"/>
                <a:gd name="T55" fmla="*/ 1 h 1266"/>
                <a:gd name="T56" fmla="*/ 1 w 943"/>
                <a:gd name="T57" fmla="*/ 1 h 1266"/>
                <a:gd name="T58" fmla="*/ 1 w 943"/>
                <a:gd name="T59" fmla="*/ 1 h 1266"/>
                <a:gd name="T60" fmla="*/ 1 w 943"/>
                <a:gd name="T61" fmla="*/ 1 h 1266"/>
                <a:gd name="T62" fmla="*/ 1 w 943"/>
                <a:gd name="T63" fmla="*/ 1 h 1266"/>
                <a:gd name="T64" fmla="*/ 1 w 943"/>
                <a:gd name="T65" fmla="*/ 1 h 1266"/>
                <a:gd name="T66" fmla="*/ 1 w 943"/>
                <a:gd name="T67" fmla="*/ 1 h 1266"/>
                <a:gd name="T68" fmla="*/ 1 w 943"/>
                <a:gd name="T69" fmla="*/ 1 h 1266"/>
                <a:gd name="T70" fmla="*/ 1 w 943"/>
                <a:gd name="T71" fmla="*/ 1 h 1266"/>
                <a:gd name="T72" fmla="*/ 1 w 943"/>
                <a:gd name="T73" fmla="*/ 1 h 1266"/>
                <a:gd name="T74" fmla="*/ 1 w 943"/>
                <a:gd name="T75" fmla="*/ 1 h 1266"/>
                <a:gd name="T76" fmla="*/ 1 w 943"/>
                <a:gd name="T77" fmla="*/ 1 h 1266"/>
                <a:gd name="T78" fmla="*/ 1 w 943"/>
                <a:gd name="T79" fmla="*/ 1 h 1266"/>
                <a:gd name="T80" fmla="*/ 1 w 943"/>
                <a:gd name="T81" fmla="*/ 1 h 1266"/>
                <a:gd name="T82" fmla="*/ 1 w 943"/>
                <a:gd name="T83" fmla="*/ 1 h 1266"/>
                <a:gd name="T84" fmla="*/ 1 w 943"/>
                <a:gd name="T85" fmla="*/ 1 h 1266"/>
                <a:gd name="T86" fmla="*/ 1 w 943"/>
                <a:gd name="T87" fmla="*/ 1 h 12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3"/>
                <a:gd name="T133" fmla="*/ 0 h 1266"/>
                <a:gd name="T134" fmla="*/ 943 w 943"/>
                <a:gd name="T135" fmla="*/ 1266 h 12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3" h="1266">
                  <a:moveTo>
                    <a:pt x="289" y="102"/>
                  </a:moveTo>
                  <a:cubicBezTo>
                    <a:pt x="327" y="77"/>
                    <a:pt x="343" y="84"/>
                    <a:pt x="379" y="108"/>
                  </a:cubicBezTo>
                  <a:cubicBezTo>
                    <a:pt x="391" y="143"/>
                    <a:pt x="405" y="152"/>
                    <a:pt x="439" y="162"/>
                  </a:cubicBezTo>
                  <a:cubicBezTo>
                    <a:pt x="451" y="166"/>
                    <a:pt x="475" y="174"/>
                    <a:pt x="475" y="174"/>
                  </a:cubicBezTo>
                  <a:cubicBezTo>
                    <a:pt x="481" y="172"/>
                    <a:pt x="487" y="166"/>
                    <a:pt x="493" y="168"/>
                  </a:cubicBezTo>
                  <a:cubicBezTo>
                    <a:pt x="531" y="181"/>
                    <a:pt x="517" y="194"/>
                    <a:pt x="547" y="198"/>
                  </a:cubicBezTo>
                  <a:cubicBezTo>
                    <a:pt x="571" y="201"/>
                    <a:pt x="595" y="202"/>
                    <a:pt x="619" y="204"/>
                  </a:cubicBezTo>
                  <a:cubicBezTo>
                    <a:pt x="625" y="202"/>
                    <a:pt x="631" y="197"/>
                    <a:pt x="637" y="198"/>
                  </a:cubicBezTo>
                  <a:cubicBezTo>
                    <a:pt x="650" y="199"/>
                    <a:pt x="673" y="210"/>
                    <a:pt x="673" y="210"/>
                  </a:cubicBezTo>
                  <a:cubicBezTo>
                    <a:pt x="701" y="201"/>
                    <a:pt x="723" y="213"/>
                    <a:pt x="751" y="204"/>
                  </a:cubicBezTo>
                  <a:cubicBezTo>
                    <a:pt x="774" y="181"/>
                    <a:pt x="773" y="192"/>
                    <a:pt x="763" y="156"/>
                  </a:cubicBezTo>
                  <a:cubicBezTo>
                    <a:pt x="760" y="144"/>
                    <a:pt x="751" y="120"/>
                    <a:pt x="751" y="120"/>
                  </a:cubicBezTo>
                  <a:cubicBezTo>
                    <a:pt x="768" y="69"/>
                    <a:pt x="759" y="19"/>
                    <a:pt x="817" y="0"/>
                  </a:cubicBezTo>
                  <a:cubicBezTo>
                    <a:pt x="848" y="10"/>
                    <a:pt x="843" y="28"/>
                    <a:pt x="835" y="60"/>
                  </a:cubicBezTo>
                  <a:cubicBezTo>
                    <a:pt x="832" y="72"/>
                    <a:pt x="823" y="96"/>
                    <a:pt x="823" y="96"/>
                  </a:cubicBezTo>
                  <a:cubicBezTo>
                    <a:pt x="831" y="119"/>
                    <a:pt x="835" y="131"/>
                    <a:pt x="859" y="138"/>
                  </a:cubicBezTo>
                  <a:cubicBezTo>
                    <a:pt x="875" y="142"/>
                    <a:pt x="907" y="150"/>
                    <a:pt x="907" y="150"/>
                  </a:cubicBezTo>
                  <a:cubicBezTo>
                    <a:pt x="928" y="164"/>
                    <a:pt x="935" y="174"/>
                    <a:pt x="943" y="198"/>
                  </a:cubicBezTo>
                  <a:cubicBezTo>
                    <a:pt x="937" y="229"/>
                    <a:pt x="939" y="241"/>
                    <a:pt x="913" y="258"/>
                  </a:cubicBezTo>
                  <a:cubicBezTo>
                    <a:pt x="889" y="250"/>
                    <a:pt x="885" y="240"/>
                    <a:pt x="877" y="216"/>
                  </a:cubicBezTo>
                  <a:cubicBezTo>
                    <a:pt x="845" y="227"/>
                    <a:pt x="867" y="235"/>
                    <a:pt x="835" y="246"/>
                  </a:cubicBezTo>
                  <a:cubicBezTo>
                    <a:pt x="831" y="240"/>
                    <a:pt x="826" y="234"/>
                    <a:pt x="823" y="228"/>
                  </a:cubicBezTo>
                  <a:cubicBezTo>
                    <a:pt x="820" y="222"/>
                    <a:pt x="823" y="210"/>
                    <a:pt x="817" y="210"/>
                  </a:cubicBezTo>
                  <a:cubicBezTo>
                    <a:pt x="810" y="210"/>
                    <a:pt x="811" y="223"/>
                    <a:pt x="805" y="228"/>
                  </a:cubicBezTo>
                  <a:cubicBezTo>
                    <a:pt x="800" y="232"/>
                    <a:pt x="793" y="232"/>
                    <a:pt x="787" y="234"/>
                  </a:cubicBezTo>
                  <a:cubicBezTo>
                    <a:pt x="778" y="260"/>
                    <a:pt x="776" y="278"/>
                    <a:pt x="805" y="288"/>
                  </a:cubicBezTo>
                  <a:cubicBezTo>
                    <a:pt x="822" y="314"/>
                    <a:pt x="843" y="323"/>
                    <a:pt x="853" y="354"/>
                  </a:cubicBezTo>
                  <a:cubicBezTo>
                    <a:pt x="822" y="364"/>
                    <a:pt x="826" y="372"/>
                    <a:pt x="805" y="390"/>
                  </a:cubicBezTo>
                  <a:cubicBezTo>
                    <a:pt x="794" y="399"/>
                    <a:pt x="769" y="414"/>
                    <a:pt x="769" y="414"/>
                  </a:cubicBezTo>
                  <a:cubicBezTo>
                    <a:pt x="779" y="453"/>
                    <a:pt x="766" y="429"/>
                    <a:pt x="793" y="444"/>
                  </a:cubicBezTo>
                  <a:cubicBezTo>
                    <a:pt x="806" y="451"/>
                    <a:pt x="829" y="468"/>
                    <a:pt x="829" y="468"/>
                  </a:cubicBezTo>
                  <a:cubicBezTo>
                    <a:pt x="833" y="480"/>
                    <a:pt x="845" y="492"/>
                    <a:pt x="841" y="504"/>
                  </a:cubicBezTo>
                  <a:cubicBezTo>
                    <a:pt x="837" y="516"/>
                    <a:pt x="829" y="540"/>
                    <a:pt x="829" y="540"/>
                  </a:cubicBezTo>
                  <a:cubicBezTo>
                    <a:pt x="843" y="583"/>
                    <a:pt x="834" y="565"/>
                    <a:pt x="853" y="594"/>
                  </a:cubicBezTo>
                  <a:cubicBezTo>
                    <a:pt x="855" y="604"/>
                    <a:pt x="856" y="614"/>
                    <a:pt x="859" y="624"/>
                  </a:cubicBezTo>
                  <a:cubicBezTo>
                    <a:pt x="862" y="636"/>
                    <a:pt x="871" y="660"/>
                    <a:pt x="871" y="660"/>
                  </a:cubicBezTo>
                  <a:cubicBezTo>
                    <a:pt x="876" y="714"/>
                    <a:pt x="887" y="744"/>
                    <a:pt x="877" y="798"/>
                  </a:cubicBezTo>
                  <a:cubicBezTo>
                    <a:pt x="875" y="810"/>
                    <a:pt x="865" y="834"/>
                    <a:pt x="865" y="834"/>
                  </a:cubicBezTo>
                  <a:cubicBezTo>
                    <a:pt x="858" y="829"/>
                    <a:pt x="840" y="815"/>
                    <a:pt x="829" y="816"/>
                  </a:cubicBezTo>
                  <a:cubicBezTo>
                    <a:pt x="816" y="817"/>
                    <a:pt x="793" y="828"/>
                    <a:pt x="793" y="828"/>
                  </a:cubicBezTo>
                  <a:cubicBezTo>
                    <a:pt x="768" y="791"/>
                    <a:pt x="807" y="782"/>
                    <a:pt x="769" y="756"/>
                  </a:cubicBezTo>
                  <a:cubicBezTo>
                    <a:pt x="756" y="796"/>
                    <a:pt x="739" y="812"/>
                    <a:pt x="703" y="828"/>
                  </a:cubicBezTo>
                  <a:cubicBezTo>
                    <a:pt x="691" y="833"/>
                    <a:pt x="667" y="840"/>
                    <a:pt x="667" y="840"/>
                  </a:cubicBezTo>
                  <a:cubicBezTo>
                    <a:pt x="648" y="869"/>
                    <a:pt x="657" y="851"/>
                    <a:pt x="643" y="894"/>
                  </a:cubicBezTo>
                  <a:cubicBezTo>
                    <a:pt x="641" y="900"/>
                    <a:pt x="637" y="912"/>
                    <a:pt x="637" y="912"/>
                  </a:cubicBezTo>
                  <a:cubicBezTo>
                    <a:pt x="648" y="944"/>
                    <a:pt x="638" y="961"/>
                    <a:pt x="613" y="978"/>
                  </a:cubicBezTo>
                  <a:cubicBezTo>
                    <a:pt x="599" y="1000"/>
                    <a:pt x="586" y="1000"/>
                    <a:pt x="565" y="1014"/>
                  </a:cubicBezTo>
                  <a:cubicBezTo>
                    <a:pt x="563" y="1020"/>
                    <a:pt x="564" y="1028"/>
                    <a:pt x="559" y="1032"/>
                  </a:cubicBezTo>
                  <a:cubicBezTo>
                    <a:pt x="541" y="1045"/>
                    <a:pt x="502" y="1049"/>
                    <a:pt x="481" y="1056"/>
                  </a:cubicBezTo>
                  <a:cubicBezTo>
                    <a:pt x="481" y="1056"/>
                    <a:pt x="515" y="1018"/>
                    <a:pt x="475" y="1026"/>
                  </a:cubicBezTo>
                  <a:cubicBezTo>
                    <a:pt x="465" y="1028"/>
                    <a:pt x="460" y="1056"/>
                    <a:pt x="457" y="1062"/>
                  </a:cubicBezTo>
                  <a:cubicBezTo>
                    <a:pt x="447" y="1082"/>
                    <a:pt x="445" y="1080"/>
                    <a:pt x="427" y="1092"/>
                  </a:cubicBezTo>
                  <a:cubicBezTo>
                    <a:pt x="413" y="1113"/>
                    <a:pt x="403" y="1120"/>
                    <a:pt x="379" y="1128"/>
                  </a:cubicBezTo>
                  <a:cubicBezTo>
                    <a:pt x="352" y="1169"/>
                    <a:pt x="341" y="1150"/>
                    <a:pt x="313" y="1122"/>
                  </a:cubicBezTo>
                  <a:cubicBezTo>
                    <a:pt x="297" y="1124"/>
                    <a:pt x="281" y="1124"/>
                    <a:pt x="265" y="1128"/>
                  </a:cubicBezTo>
                  <a:cubicBezTo>
                    <a:pt x="245" y="1133"/>
                    <a:pt x="234" y="1159"/>
                    <a:pt x="217" y="1170"/>
                  </a:cubicBezTo>
                  <a:cubicBezTo>
                    <a:pt x="215" y="1182"/>
                    <a:pt x="216" y="1212"/>
                    <a:pt x="193" y="1212"/>
                  </a:cubicBezTo>
                  <a:cubicBezTo>
                    <a:pt x="180" y="1212"/>
                    <a:pt x="157" y="1200"/>
                    <a:pt x="157" y="1200"/>
                  </a:cubicBezTo>
                  <a:cubicBezTo>
                    <a:pt x="153" y="1206"/>
                    <a:pt x="148" y="1211"/>
                    <a:pt x="145" y="1218"/>
                  </a:cubicBezTo>
                  <a:cubicBezTo>
                    <a:pt x="142" y="1226"/>
                    <a:pt x="145" y="1237"/>
                    <a:pt x="139" y="1242"/>
                  </a:cubicBezTo>
                  <a:cubicBezTo>
                    <a:pt x="124" y="1255"/>
                    <a:pt x="101" y="1255"/>
                    <a:pt x="85" y="1266"/>
                  </a:cubicBezTo>
                  <a:cubicBezTo>
                    <a:pt x="15" y="1259"/>
                    <a:pt x="0" y="1260"/>
                    <a:pt x="61" y="1230"/>
                  </a:cubicBezTo>
                  <a:cubicBezTo>
                    <a:pt x="79" y="1203"/>
                    <a:pt x="96" y="1170"/>
                    <a:pt x="109" y="1140"/>
                  </a:cubicBezTo>
                  <a:cubicBezTo>
                    <a:pt x="114" y="1128"/>
                    <a:pt x="121" y="1104"/>
                    <a:pt x="121" y="1104"/>
                  </a:cubicBezTo>
                  <a:cubicBezTo>
                    <a:pt x="107" y="1063"/>
                    <a:pt x="123" y="1113"/>
                    <a:pt x="109" y="1044"/>
                  </a:cubicBezTo>
                  <a:cubicBezTo>
                    <a:pt x="108" y="1038"/>
                    <a:pt x="106" y="1032"/>
                    <a:pt x="103" y="1026"/>
                  </a:cubicBezTo>
                  <a:cubicBezTo>
                    <a:pt x="100" y="1020"/>
                    <a:pt x="84" y="1010"/>
                    <a:pt x="91" y="1008"/>
                  </a:cubicBezTo>
                  <a:cubicBezTo>
                    <a:pt x="107" y="1004"/>
                    <a:pt x="132" y="1023"/>
                    <a:pt x="145" y="1032"/>
                  </a:cubicBezTo>
                  <a:cubicBezTo>
                    <a:pt x="155" y="1030"/>
                    <a:pt x="169" y="1034"/>
                    <a:pt x="175" y="1026"/>
                  </a:cubicBezTo>
                  <a:cubicBezTo>
                    <a:pt x="189" y="1009"/>
                    <a:pt x="145" y="966"/>
                    <a:pt x="145" y="966"/>
                  </a:cubicBezTo>
                  <a:cubicBezTo>
                    <a:pt x="143" y="958"/>
                    <a:pt x="139" y="950"/>
                    <a:pt x="139" y="942"/>
                  </a:cubicBezTo>
                  <a:cubicBezTo>
                    <a:pt x="139" y="867"/>
                    <a:pt x="156" y="883"/>
                    <a:pt x="223" y="876"/>
                  </a:cubicBezTo>
                  <a:cubicBezTo>
                    <a:pt x="235" y="858"/>
                    <a:pt x="247" y="840"/>
                    <a:pt x="259" y="822"/>
                  </a:cubicBezTo>
                  <a:cubicBezTo>
                    <a:pt x="263" y="816"/>
                    <a:pt x="271" y="804"/>
                    <a:pt x="271" y="804"/>
                  </a:cubicBezTo>
                  <a:cubicBezTo>
                    <a:pt x="280" y="769"/>
                    <a:pt x="295" y="732"/>
                    <a:pt x="331" y="720"/>
                  </a:cubicBezTo>
                  <a:cubicBezTo>
                    <a:pt x="345" y="677"/>
                    <a:pt x="336" y="695"/>
                    <a:pt x="355" y="666"/>
                  </a:cubicBezTo>
                  <a:cubicBezTo>
                    <a:pt x="345" y="637"/>
                    <a:pt x="350" y="610"/>
                    <a:pt x="319" y="600"/>
                  </a:cubicBezTo>
                  <a:cubicBezTo>
                    <a:pt x="321" y="594"/>
                    <a:pt x="329" y="587"/>
                    <a:pt x="325" y="582"/>
                  </a:cubicBezTo>
                  <a:cubicBezTo>
                    <a:pt x="317" y="570"/>
                    <a:pt x="289" y="558"/>
                    <a:pt x="289" y="558"/>
                  </a:cubicBezTo>
                  <a:cubicBezTo>
                    <a:pt x="276" y="538"/>
                    <a:pt x="260" y="530"/>
                    <a:pt x="247" y="510"/>
                  </a:cubicBezTo>
                  <a:cubicBezTo>
                    <a:pt x="254" y="490"/>
                    <a:pt x="264" y="476"/>
                    <a:pt x="271" y="456"/>
                  </a:cubicBezTo>
                  <a:cubicBezTo>
                    <a:pt x="265" y="452"/>
                    <a:pt x="253" y="451"/>
                    <a:pt x="253" y="444"/>
                  </a:cubicBezTo>
                  <a:cubicBezTo>
                    <a:pt x="253" y="412"/>
                    <a:pt x="301" y="452"/>
                    <a:pt x="253" y="420"/>
                  </a:cubicBezTo>
                  <a:cubicBezTo>
                    <a:pt x="237" y="372"/>
                    <a:pt x="229" y="370"/>
                    <a:pt x="289" y="360"/>
                  </a:cubicBezTo>
                  <a:cubicBezTo>
                    <a:pt x="305" y="313"/>
                    <a:pt x="330" y="315"/>
                    <a:pt x="373" y="306"/>
                  </a:cubicBezTo>
                  <a:cubicBezTo>
                    <a:pt x="348" y="289"/>
                    <a:pt x="334" y="268"/>
                    <a:pt x="325" y="240"/>
                  </a:cubicBezTo>
                  <a:cubicBezTo>
                    <a:pt x="339" y="186"/>
                    <a:pt x="332" y="208"/>
                    <a:pt x="343" y="174"/>
                  </a:cubicBezTo>
                  <a:cubicBezTo>
                    <a:pt x="330" y="154"/>
                    <a:pt x="314" y="146"/>
                    <a:pt x="301" y="126"/>
                  </a:cubicBezTo>
                  <a:cubicBezTo>
                    <a:pt x="309" y="102"/>
                    <a:pt x="313" y="110"/>
                    <a:pt x="289" y="102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5400000" scaled="1"/>
            </a:gradFill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77" y="3239"/>
              <a:ext cx="642" cy="745"/>
            </a:xfrm>
            <a:custGeom>
              <a:avLst/>
              <a:gdLst>
                <a:gd name="T0" fmla="*/ 1 w 1236"/>
                <a:gd name="T1" fmla="*/ 1 h 1460"/>
                <a:gd name="T2" fmla="*/ 1 w 1236"/>
                <a:gd name="T3" fmla="*/ 1 h 1460"/>
                <a:gd name="T4" fmla="*/ 1 w 1236"/>
                <a:gd name="T5" fmla="*/ 1 h 1460"/>
                <a:gd name="T6" fmla="*/ 1 w 1236"/>
                <a:gd name="T7" fmla="*/ 1 h 1460"/>
                <a:gd name="T8" fmla="*/ 1 w 1236"/>
                <a:gd name="T9" fmla="*/ 1 h 1460"/>
                <a:gd name="T10" fmla="*/ 1 w 1236"/>
                <a:gd name="T11" fmla="*/ 1 h 1460"/>
                <a:gd name="T12" fmla="*/ 1 w 1236"/>
                <a:gd name="T13" fmla="*/ 1 h 1460"/>
                <a:gd name="T14" fmla="*/ 1 w 1236"/>
                <a:gd name="T15" fmla="*/ 1 h 1460"/>
                <a:gd name="T16" fmla="*/ 1 w 1236"/>
                <a:gd name="T17" fmla="*/ 1 h 1460"/>
                <a:gd name="T18" fmla="*/ 1 w 1236"/>
                <a:gd name="T19" fmla="*/ 1 h 1460"/>
                <a:gd name="T20" fmla="*/ 1 w 1236"/>
                <a:gd name="T21" fmla="*/ 1 h 1460"/>
                <a:gd name="T22" fmla="*/ 1 w 1236"/>
                <a:gd name="T23" fmla="*/ 1 h 1460"/>
                <a:gd name="T24" fmla="*/ 1 w 1236"/>
                <a:gd name="T25" fmla="*/ 1 h 1460"/>
                <a:gd name="T26" fmla="*/ 1 w 1236"/>
                <a:gd name="T27" fmla="*/ 1 h 1460"/>
                <a:gd name="T28" fmla="*/ 1 w 1236"/>
                <a:gd name="T29" fmla="*/ 1 h 1460"/>
                <a:gd name="T30" fmla="*/ 1 w 1236"/>
                <a:gd name="T31" fmla="*/ 1 h 1460"/>
                <a:gd name="T32" fmla="*/ 1 w 1236"/>
                <a:gd name="T33" fmla="*/ 1 h 1460"/>
                <a:gd name="T34" fmla="*/ 1 w 1236"/>
                <a:gd name="T35" fmla="*/ 1 h 1460"/>
                <a:gd name="T36" fmla="*/ 1 w 1236"/>
                <a:gd name="T37" fmla="*/ 1 h 1460"/>
                <a:gd name="T38" fmla="*/ 1 w 1236"/>
                <a:gd name="T39" fmla="*/ 1 h 1460"/>
                <a:gd name="T40" fmla="*/ 1 w 1236"/>
                <a:gd name="T41" fmla="*/ 1 h 1460"/>
                <a:gd name="T42" fmla="*/ 1 w 1236"/>
                <a:gd name="T43" fmla="*/ 1 h 1460"/>
                <a:gd name="T44" fmla="*/ 1 w 1236"/>
                <a:gd name="T45" fmla="*/ 1 h 1460"/>
                <a:gd name="T46" fmla="*/ 1 w 1236"/>
                <a:gd name="T47" fmla="*/ 1 h 1460"/>
                <a:gd name="T48" fmla="*/ 1 w 1236"/>
                <a:gd name="T49" fmla="*/ 1 h 1460"/>
                <a:gd name="T50" fmla="*/ 1 w 1236"/>
                <a:gd name="T51" fmla="*/ 1 h 1460"/>
                <a:gd name="T52" fmla="*/ 1 w 1236"/>
                <a:gd name="T53" fmla="*/ 1 h 1460"/>
                <a:gd name="T54" fmla="*/ 1 w 1236"/>
                <a:gd name="T55" fmla="*/ 1 h 1460"/>
                <a:gd name="T56" fmla="*/ 1 w 1236"/>
                <a:gd name="T57" fmla="*/ 1 h 1460"/>
                <a:gd name="T58" fmla="*/ 1 w 1236"/>
                <a:gd name="T59" fmla="*/ 1 h 1460"/>
                <a:gd name="T60" fmla="*/ 1 w 1236"/>
                <a:gd name="T61" fmla="*/ 1 h 1460"/>
                <a:gd name="T62" fmla="*/ 1 w 1236"/>
                <a:gd name="T63" fmla="*/ 1 h 1460"/>
                <a:gd name="T64" fmla="*/ 1 w 1236"/>
                <a:gd name="T65" fmla="*/ 1 h 1460"/>
                <a:gd name="T66" fmla="*/ 1 w 1236"/>
                <a:gd name="T67" fmla="*/ 1 h 1460"/>
                <a:gd name="T68" fmla="*/ 1 w 1236"/>
                <a:gd name="T69" fmla="*/ 1 h 1460"/>
                <a:gd name="T70" fmla="*/ 1 w 1236"/>
                <a:gd name="T71" fmla="*/ 1 h 1460"/>
                <a:gd name="T72" fmla="*/ 1 w 1236"/>
                <a:gd name="T73" fmla="*/ 1 h 1460"/>
                <a:gd name="T74" fmla="*/ 1 w 1236"/>
                <a:gd name="T75" fmla="*/ 1 h 1460"/>
                <a:gd name="T76" fmla="*/ 1 w 1236"/>
                <a:gd name="T77" fmla="*/ 1 h 1460"/>
                <a:gd name="T78" fmla="*/ 1 w 1236"/>
                <a:gd name="T79" fmla="*/ 1 h 1460"/>
                <a:gd name="T80" fmla="*/ 1 w 1236"/>
                <a:gd name="T81" fmla="*/ 1 h 1460"/>
                <a:gd name="T82" fmla="*/ 1 w 1236"/>
                <a:gd name="T83" fmla="*/ 1 h 1460"/>
                <a:gd name="T84" fmla="*/ 1 w 1236"/>
                <a:gd name="T85" fmla="*/ 1 h 1460"/>
                <a:gd name="T86" fmla="*/ 1 w 1236"/>
                <a:gd name="T87" fmla="*/ 1 h 1460"/>
                <a:gd name="T88" fmla="*/ 1 w 1236"/>
                <a:gd name="T89" fmla="*/ 1 h 1460"/>
                <a:gd name="T90" fmla="*/ 1 w 1236"/>
                <a:gd name="T91" fmla="*/ 1 h 1460"/>
                <a:gd name="T92" fmla="*/ 1 w 1236"/>
                <a:gd name="T93" fmla="*/ 1 h 1460"/>
                <a:gd name="T94" fmla="*/ 1 w 1236"/>
                <a:gd name="T95" fmla="*/ 1 h 14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6"/>
                <a:gd name="T145" fmla="*/ 0 h 1460"/>
                <a:gd name="T146" fmla="*/ 1236 w 1236"/>
                <a:gd name="T147" fmla="*/ 1460 h 14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6" h="1460">
                  <a:moveTo>
                    <a:pt x="9" y="569"/>
                  </a:moveTo>
                  <a:cubicBezTo>
                    <a:pt x="13" y="553"/>
                    <a:pt x="17" y="537"/>
                    <a:pt x="21" y="521"/>
                  </a:cubicBezTo>
                  <a:cubicBezTo>
                    <a:pt x="24" y="509"/>
                    <a:pt x="33" y="485"/>
                    <a:pt x="33" y="485"/>
                  </a:cubicBezTo>
                  <a:cubicBezTo>
                    <a:pt x="0" y="474"/>
                    <a:pt x="18" y="466"/>
                    <a:pt x="33" y="443"/>
                  </a:cubicBezTo>
                  <a:cubicBezTo>
                    <a:pt x="41" y="360"/>
                    <a:pt x="33" y="397"/>
                    <a:pt x="81" y="365"/>
                  </a:cubicBezTo>
                  <a:cubicBezTo>
                    <a:pt x="95" y="367"/>
                    <a:pt x="91" y="340"/>
                    <a:pt x="105" y="343"/>
                  </a:cubicBezTo>
                  <a:cubicBezTo>
                    <a:pt x="111" y="344"/>
                    <a:pt x="110" y="293"/>
                    <a:pt x="131" y="326"/>
                  </a:cubicBezTo>
                  <a:cubicBezTo>
                    <a:pt x="135" y="322"/>
                    <a:pt x="137" y="365"/>
                    <a:pt x="135" y="359"/>
                  </a:cubicBezTo>
                  <a:cubicBezTo>
                    <a:pt x="137" y="343"/>
                    <a:pt x="135" y="326"/>
                    <a:pt x="141" y="311"/>
                  </a:cubicBezTo>
                  <a:cubicBezTo>
                    <a:pt x="143" y="302"/>
                    <a:pt x="145" y="315"/>
                    <a:pt x="153" y="314"/>
                  </a:cubicBezTo>
                  <a:cubicBezTo>
                    <a:pt x="161" y="313"/>
                    <a:pt x="176" y="310"/>
                    <a:pt x="189" y="305"/>
                  </a:cubicBezTo>
                  <a:cubicBezTo>
                    <a:pt x="202" y="300"/>
                    <a:pt x="215" y="288"/>
                    <a:pt x="231" y="281"/>
                  </a:cubicBezTo>
                  <a:cubicBezTo>
                    <a:pt x="253" y="264"/>
                    <a:pt x="270" y="285"/>
                    <a:pt x="285" y="263"/>
                  </a:cubicBezTo>
                  <a:cubicBezTo>
                    <a:pt x="298" y="210"/>
                    <a:pt x="278" y="235"/>
                    <a:pt x="357" y="209"/>
                  </a:cubicBezTo>
                  <a:cubicBezTo>
                    <a:pt x="363" y="207"/>
                    <a:pt x="358" y="194"/>
                    <a:pt x="363" y="191"/>
                  </a:cubicBezTo>
                  <a:cubicBezTo>
                    <a:pt x="374" y="185"/>
                    <a:pt x="387" y="187"/>
                    <a:pt x="399" y="185"/>
                  </a:cubicBezTo>
                  <a:cubicBezTo>
                    <a:pt x="407" y="173"/>
                    <a:pt x="415" y="161"/>
                    <a:pt x="423" y="149"/>
                  </a:cubicBezTo>
                  <a:cubicBezTo>
                    <a:pt x="445" y="117"/>
                    <a:pt x="419" y="100"/>
                    <a:pt x="471" y="83"/>
                  </a:cubicBezTo>
                  <a:cubicBezTo>
                    <a:pt x="487" y="67"/>
                    <a:pt x="496" y="29"/>
                    <a:pt x="513" y="23"/>
                  </a:cubicBezTo>
                  <a:cubicBezTo>
                    <a:pt x="530" y="17"/>
                    <a:pt x="549" y="19"/>
                    <a:pt x="567" y="17"/>
                  </a:cubicBezTo>
                  <a:cubicBezTo>
                    <a:pt x="601" y="0"/>
                    <a:pt x="608" y="9"/>
                    <a:pt x="639" y="23"/>
                  </a:cubicBezTo>
                  <a:cubicBezTo>
                    <a:pt x="651" y="28"/>
                    <a:pt x="675" y="35"/>
                    <a:pt x="675" y="35"/>
                  </a:cubicBezTo>
                  <a:cubicBezTo>
                    <a:pt x="687" y="47"/>
                    <a:pt x="705" y="53"/>
                    <a:pt x="717" y="65"/>
                  </a:cubicBezTo>
                  <a:cubicBezTo>
                    <a:pt x="725" y="71"/>
                    <a:pt x="696" y="74"/>
                    <a:pt x="696" y="82"/>
                  </a:cubicBezTo>
                  <a:cubicBezTo>
                    <a:pt x="696" y="90"/>
                    <a:pt x="707" y="103"/>
                    <a:pt x="717" y="113"/>
                  </a:cubicBezTo>
                  <a:cubicBezTo>
                    <a:pt x="719" y="121"/>
                    <a:pt x="748" y="137"/>
                    <a:pt x="753" y="143"/>
                  </a:cubicBezTo>
                  <a:cubicBezTo>
                    <a:pt x="757" y="148"/>
                    <a:pt x="765" y="147"/>
                    <a:pt x="771" y="149"/>
                  </a:cubicBezTo>
                  <a:cubicBezTo>
                    <a:pt x="773" y="161"/>
                    <a:pt x="770" y="175"/>
                    <a:pt x="777" y="185"/>
                  </a:cubicBezTo>
                  <a:cubicBezTo>
                    <a:pt x="781" y="190"/>
                    <a:pt x="778" y="171"/>
                    <a:pt x="783" y="167"/>
                  </a:cubicBezTo>
                  <a:cubicBezTo>
                    <a:pt x="789" y="162"/>
                    <a:pt x="793" y="187"/>
                    <a:pt x="801" y="185"/>
                  </a:cubicBezTo>
                  <a:cubicBezTo>
                    <a:pt x="802" y="192"/>
                    <a:pt x="811" y="207"/>
                    <a:pt x="813" y="218"/>
                  </a:cubicBezTo>
                  <a:cubicBezTo>
                    <a:pt x="815" y="229"/>
                    <a:pt x="808" y="248"/>
                    <a:pt x="813" y="251"/>
                  </a:cubicBezTo>
                  <a:lnTo>
                    <a:pt x="842" y="238"/>
                  </a:lnTo>
                  <a:lnTo>
                    <a:pt x="887" y="245"/>
                  </a:lnTo>
                  <a:cubicBezTo>
                    <a:pt x="900" y="242"/>
                    <a:pt x="910" y="226"/>
                    <a:pt x="921" y="221"/>
                  </a:cubicBezTo>
                  <a:cubicBezTo>
                    <a:pt x="932" y="216"/>
                    <a:pt x="940" y="225"/>
                    <a:pt x="951" y="215"/>
                  </a:cubicBezTo>
                  <a:cubicBezTo>
                    <a:pt x="971" y="208"/>
                    <a:pt x="966" y="165"/>
                    <a:pt x="986" y="158"/>
                  </a:cubicBezTo>
                  <a:cubicBezTo>
                    <a:pt x="997" y="146"/>
                    <a:pt x="995" y="176"/>
                    <a:pt x="1005" y="178"/>
                  </a:cubicBezTo>
                  <a:cubicBezTo>
                    <a:pt x="1012" y="179"/>
                    <a:pt x="1019" y="167"/>
                    <a:pt x="1026" y="166"/>
                  </a:cubicBezTo>
                  <a:cubicBezTo>
                    <a:pt x="1033" y="165"/>
                    <a:pt x="1045" y="177"/>
                    <a:pt x="1049" y="172"/>
                  </a:cubicBezTo>
                  <a:cubicBezTo>
                    <a:pt x="1053" y="167"/>
                    <a:pt x="1045" y="145"/>
                    <a:pt x="1050" y="137"/>
                  </a:cubicBezTo>
                  <a:cubicBezTo>
                    <a:pt x="1055" y="129"/>
                    <a:pt x="1071" y="131"/>
                    <a:pt x="1076" y="125"/>
                  </a:cubicBezTo>
                  <a:cubicBezTo>
                    <a:pt x="1081" y="119"/>
                    <a:pt x="1078" y="104"/>
                    <a:pt x="1082" y="101"/>
                  </a:cubicBezTo>
                  <a:cubicBezTo>
                    <a:pt x="1086" y="98"/>
                    <a:pt x="1098" y="108"/>
                    <a:pt x="1101" y="107"/>
                  </a:cubicBezTo>
                  <a:cubicBezTo>
                    <a:pt x="1104" y="106"/>
                    <a:pt x="1096" y="97"/>
                    <a:pt x="1100" y="94"/>
                  </a:cubicBezTo>
                  <a:cubicBezTo>
                    <a:pt x="1104" y="91"/>
                    <a:pt x="1116" y="84"/>
                    <a:pt x="1125" y="86"/>
                  </a:cubicBezTo>
                  <a:cubicBezTo>
                    <a:pt x="1134" y="88"/>
                    <a:pt x="1146" y="101"/>
                    <a:pt x="1155" y="107"/>
                  </a:cubicBezTo>
                  <a:cubicBezTo>
                    <a:pt x="1168" y="108"/>
                    <a:pt x="1167" y="119"/>
                    <a:pt x="1179" y="122"/>
                  </a:cubicBezTo>
                  <a:cubicBezTo>
                    <a:pt x="1191" y="125"/>
                    <a:pt x="1236" y="110"/>
                    <a:pt x="1227" y="125"/>
                  </a:cubicBezTo>
                  <a:cubicBezTo>
                    <a:pt x="1231" y="134"/>
                    <a:pt x="1136" y="204"/>
                    <a:pt x="1125" y="215"/>
                  </a:cubicBezTo>
                  <a:cubicBezTo>
                    <a:pt x="1099" y="241"/>
                    <a:pt x="1071" y="267"/>
                    <a:pt x="1041" y="287"/>
                  </a:cubicBezTo>
                  <a:cubicBezTo>
                    <a:pt x="1028" y="296"/>
                    <a:pt x="975" y="334"/>
                    <a:pt x="950" y="347"/>
                  </a:cubicBezTo>
                  <a:cubicBezTo>
                    <a:pt x="937" y="361"/>
                    <a:pt x="977" y="357"/>
                    <a:pt x="980" y="364"/>
                  </a:cubicBezTo>
                  <a:cubicBezTo>
                    <a:pt x="983" y="371"/>
                    <a:pt x="978" y="379"/>
                    <a:pt x="969" y="389"/>
                  </a:cubicBezTo>
                  <a:cubicBezTo>
                    <a:pt x="966" y="398"/>
                    <a:pt x="943" y="423"/>
                    <a:pt x="927" y="425"/>
                  </a:cubicBezTo>
                  <a:cubicBezTo>
                    <a:pt x="911" y="430"/>
                    <a:pt x="889" y="418"/>
                    <a:pt x="873" y="422"/>
                  </a:cubicBezTo>
                  <a:cubicBezTo>
                    <a:pt x="851" y="430"/>
                    <a:pt x="850" y="435"/>
                    <a:pt x="833" y="451"/>
                  </a:cubicBezTo>
                  <a:cubicBezTo>
                    <a:pt x="822" y="463"/>
                    <a:pt x="822" y="498"/>
                    <a:pt x="813" y="503"/>
                  </a:cubicBezTo>
                  <a:cubicBezTo>
                    <a:pt x="804" y="508"/>
                    <a:pt x="790" y="480"/>
                    <a:pt x="777" y="479"/>
                  </a:cubicBezTo>
                  <a:cubicBezTo>
                    <a:pt x="762" y="494"/>
                    <a:pt x="749" y="482"/>
                    <a:pt x="735" y="497"/>
                  </a:cubicBezTo>
                  <a:cubicBezTo>
                    <a:pt x="721" y="512"/>
                    <a:pt x="697" y="545"/>
                    <a:pt x="693" y="569"/>
                  </a:cubicBezTo>
                  <a:cubicBezTo>
                    <a:pt x="687" y="593"/>
                    <a:pt x="710" y="624"/>
                    <a:pt x="711" y="641"/>
                  </a:cubicBezTo>
                  <a:cubicBezTo>
                    <a:pt x="714" y="658"/>
                    <a:pt x="710" y="653"/>
                    <a:pt x="711" y="673"/>
                  </a:cubicBezTo>
                  <a:cubicBezTo>
                    <a:pt x="703" y="699"/>
                    <a:pt x="731" y="737"/>
                    <a:pt x="717" y="761"/>
                  </a:cubicBezTo>
                  <a:cubicBezTo>
                    <a:pt x="719" y="781"/>
                    <a:pt x="729" y="778"/>
                    <a:pt x="728" y="791"/>
                  </a:cubicBezTo>
                  <a:cubicBezTo>
                    <a:pt x="727" y="804"/>
                    <a:pt x="716" y="824"/>
                    <a:pt x="713" y="841"/>
                  </a:cubicBezTo>
                  <a:cubicBezTo>
                    <a:pt x="708" y="855"/>
                    <a:pt x="714" y="877"/>
                    <a:pt x="710" y="892"/>
                  </a:cubicBezTo>
                  <a:cubicBezTo>
                    <a:pt x="706" y="907"/>
                    <a:pt x="696" y="914"/>
                    <a:pt x="687" y="929"/>
                  </a:cubicBezTo>
                  <a:cubicBezTo>
                    <a:pt x="694" y="958"/>
                    <a:pt x="631" y="969"/>
                    <a:pt x="656" y="985"/>
                  </a:cubicBezTo>
                  <a:cubicBezTo>
                    <a:pt x="647" y="1018"/>
                    <a:pt x="672" y="1141"/>
                    <a:pt x="665" y="1171"/>
                  </a:cubicBezTo>
                  <a:cubicBezTo>
                    <a:pt x="658" y="1201"/>
                    <a:pt x="630" y="1156"/>
                    <a:pt x="615" y="1163"/>
                  </a:cubicBezTo>
                  <a:cubicBezTo>
                    <a:pt x="596" y="1201"/>
                    <a:pt x="598" y="1174"/>
                    <a:pt x="573" y="1211"/>
                  </a:cubicBezTo>
                  <a:cubicBezTo>
                    <a:pt x="563" y="1226"/>
                    <a:pt x="557" y="1243"/>
                    <a:pt x="549" y="1259"/>
                  </a:cubicBezTo>
                  <a:cubicBezTo>
                    <a:pt x="549" y="1271"/>
                    <a:pt x="553" y="1286"/>
                    <a:pt x="561" y="1294"/>
                  </a:cubicBezTo>
                  <a:cubicBezTo>
                    <a:pt x="569" y="1302"/>
                    <a:pt x="607" y="1303"/>
                    <a:pt x="597" y="1307"/>
                  </a:cubicBezTo>
                  <a:cubicBezTo>
                    <a:pt x="587" y="1311"/>
                    <a:pt x="520" y="1315"/>
                    <a:pt x="501" y="1319"/>
                  </a:cubicBezTo>
                  <a:cubicBezTo>
                    <a:pt x="483" y="1325"/>
                    <a:pt x="489" y="1325"/>
                    <a:pt x="483" y="1331"/>
                  </a:cubicBezTo>
                  <a:cubicBezTo>
                    <a:pt x="477" y="1337"/>
                    <a:pt x="471" y="1341"/>
                    <a:pt x="465" y="1355"/>
                  </a:cubicBezTo>
                  <a:cubicBezTo>
                    <a:pt x="454" y="1374"/>
                    <a:pt x="458" y="1399"/>
                    <a:pt x="447" y="1415"/>
                  </a:cubicBezTo>
                  <a:cubicBezTo>
                    <a:pt x="436" y="1431"/>
                    <a:pt x="410" y="1444"/>
                    <a:pt x="399" y="1451"/>
                  </a:cubicBezTo>
                  <a:cubicBezTo>
                    <a:pt x="393" y="1449"/>
                    <a:pt x="389" y="1459"/>
                    <a:pt x="383" y="1456"/>
                  </a:cubicBezTo>
                  <a:cubicBezTo>
                    <a:pt x="377" y="1453"/>
                    <a:pt x="370" y="1460"/>
                    <a:pt x="363" y="1457"/>
                  </a:cubicBezTo>
                  <a:cubicBezTo>
                    <a:pt x="346" y="1451"/>
                    <a:pt x="330" y="1431"/>
                    <a:pt x="312" y="1427"/>
                  </a:cubicBezTo>
                  <a:cubicBezTo>
                    <a:pt x="291" y="1413"/>
                    <a:pt x="287" y="1412"/>
                    <a:pt x="273" y="1391"/>
                  </a:cubicBezTo>
                  <a:cubicBezTo>
                    <a:pt x="265" y="1357"/>
                    <a:pt x="244" y="1330"/>
                    <a:pt x="225" y="1301"/>
                  </a:cubicBezTo>
                  <a:cubicBezTo>
                    <a:pt x="211" y="1246"/>
                    <a:pt x="228" y="1267"/>
                    <a:pt x="207" y="1235"/>
                  </a:cubicBezTo>
                  <a:cubicBezTo>
                    <a:pt x="202" y="1216"/>
                    <a:pt x="216" y="1216"/>
                    <a:pt x="213" y="1193"/>
                  </a:cubicBezTo>
                  <a:cubicBezTo>
                    <a:pt x="208" y="1170"/>
                    <a:pt x="187" y="1131"/>
                    <a:pt x="176" y="1099"/>
                  </a:cubicBezTo>
                  <a:cubicBezTo>
                    <a:pt x="174" y="1057"/>
                    <a:pt x="157" y="1027"/>
                    <a:pt x="147" y="1001"/>
                  </a:cubicBezTo>
                  <a:cubicBezTo>
                    <a:pt x="136" y="975"/>
                    <a:pt x="121" y="960"/>
                    <a:pt x="111" y="943"/>
                  </a:cubicBezTo>
                  <a:cubicBezTo>
                    <a:pt x="96" y="921"/>
                    <a:pt x="94" y="923"/>
                    <a:pt x="86" y="898"/>
                  </a:cubicBezTo>
                  <a:cubicBezTo>
                    <a:pt x="79" y="873"/>
                    <a:pt x="66" y="829"/>
                    <a:pt x="60" y="797"/>
                  </a:cubicBezTo>
                  <a:cubicBezTo>
                    <a:pt x="54" y="765"/>
                    <a:pt x="53" y="736"/>
                    <a:pt x="51" y="707"/>
                  </a:cubicBezTo>
                  <a:cubicBezTo>
                    <a:pt x="49" y="678"/>
                    <a:pt x="50" y="643"/>
                    <a:pt x="45" y="623"/>
                  </a:cubicBezTo>
                  <a:cubicBezTo>
                    <a:pt x="34" y="591"/>
                    <a:pt x="46" y="617"/>
                    <a:pt x="21" y="587"/>
                  </a:cubicBezTo>
                  <a:cubicBezTo>
                    <a:pt x="16" y="581"/>
                    <a:pt x="9" y="569"/>
                    <a:pt x="9" y="56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5400000" scaled="1"/>
            </a:gradFill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92" y="2800"/>
              <a:ext cx="927" cy="749"/>
            </a:xfrm>
            <a:custGeom>
              <a:avLst/>
              <a:gdLst>
                <a:gd name="T0" fmla="*/ 1 w 1755"/>
                <a:gd name="T1" fmla="*/ 1 h 1470"/>
                <a:gd name="T2" fmla="*/ 1 w 1755"/>
                <a:gd name="T3" fmla="*/ 1 h 1470"/>
                <a:gd name="T4" fmla="*/ 1 w 1755"/>
                <a:gd name="T5" fmla="*/ 1 h 1470"/>
                <a:gd name="T6" fmla="*/ 1 w 1755"/>
                <a:gd name="T7" fmla="*/ 1 h 1470"/>
                <a:gd name="T8" fmla="*/ 1 w 1755"/>
                <a:gd name="T9" fmla="*/ 1 h 1470"/>
                <a:gd name="T10" fmla="*/ 1 w 1755"/>
                <a:gd name="T11" fmla="*/ 1 h 1470"/>
                <a:gd name="T12" fmla="*/ 1 w 1755"/>
                <a:gd name="T13" fmla="*/ 1 h 1470"/>
                <a:gd name="T14" fmla="*/ 1 w 1755"/>
                <a:gd name="T15" fmla="*/ 1 h 1470"/>
                <a:gd name="T16" fmla="*/ 1 w 1755"/>
                <a:gd name="T17" fmla="*/ 1 h 1470"/>
                <a:gd name="T18" fmla="*/ 1 w 1755"/>
                <a:gd name="T19" fmla="*/ 1 h 1470"/>
                <a:gd name="T20" fmla="*/ 1 w 1755"/>
                <a:gd name="T21" fmla="*/ 1 h 1470"/>
                <a:gd name="T22" fmla="*/ 1 w 1755"/>
                <a:gd name="T23" fmla="*/ 1 h 1470"/>
                <a:gd name="T24" fmla="*/ 1 w 1755"/>
                <a:gd name="T25" fmla="*/ 1 h 1470"/>
                <a:gd name="T26" fmla="*/ 1 w 1755"/>
                <a:gd name="T27" fmla="*/ 1 h 1470"/>
                <a:gd name="T28" fmla="*/ 1 w 1755"/>
                <a:gd name="T29" fmla="*/ 1 h 1470"/>
                <a:gd name="T30" fmla="*/ 1 w 1755"/>
                <a:gd name="T31" fmla="*/ 1 h 1470"/>
                <a:gd name="T32" fmla="*/ 1 w 1755"/>
                <a:gd name="T33" fmla="*/ 1 h 1470"/>
                <a:gd name="T34" fmla="*/ 1 w 1755"/>
                <a:gd name="T35" fmla="*/ 1 h 1470"/>
                <a:gd name="T36" fmla="*/ 1 w 1755"/>
                <a:gd name="T37" fmla="*/ 1 h 1470"/>
                <a:gd name="T38" fmla="*/ 1 w 1755"/>
                <a:gd name="T39" fmla="*/ 1 h 1470"/>
                <a:gd name="T40" fmla="*/ 1 w 1755"/>
                <a:gd name="T41" fmla="*/ 1 h 1470"/>
                <a:gd name="T42" fmla="*/ 1 w 1755"/>
                <a:gd name="T43" fmla="*/ 1 h 1470"/>
                <a:gd name="T44" fmla="*/ 1 w 1755"/>
                <a:gd name="T45" fmla="*/ 1 h 1470"/>
                <a:gd name="T46" fmla="*/ 1 w 1755"/>
                <a:gd name="T47" fmla="*/ 1 h 1470"/>
                <a:gd name="T48" fmla="*/ 1 w 1755"/>
                <a:gd name="T49" fmla="*/ 1 h 1470"/>
                <a:gd name="T50" fmla="*/ 1 w 1755"/>
                <a:gd name="T51" fmla="*/ 1 h 1470"/>
                <a:gd name="T52" fmla="*/ 1 w 1755"/>
                <a:gd name="T53" fmla="*/ 1 h 1470"/>
                <a:gd name="T54" fmla="*/ 1 w 1755"/>
                <a:gd name="T55" fmla="*/ 1 h 1470"/>
                <a:gd name="T56" fmla="*/ 1 w 1755"/>
                <a:gd name="T57" fmla="*/ 1 h 1470"/>
                <a:gd name="T58" fmla="*/ 1 w 1755"/>
                <a:gd name="T59" fmla="*/ 1 h 1470"/>
                <a:gd name="T60" fmla="*/ 1 w 1755"/>
                <a:gd name="T61" fmla="*/ 1 h 1470"/>
                <a:gd name="T62" fmla="*/ 1 w 1755"/>
                <a:gd name="T63" fmla="*/ 1 h 1470"/>
                <a:gd name="T64" fmla="*/ 1 w 1755"/>
                <a:gd name="T65" fmla="*/ 1 h 1470"/>
                <a:gd name="T66" fmla="*/ 1 w 1755"/>
                <a:gd name="T67" fmla="*/ 1 h 1470"/>
                <a:gd name="T68" fmla="*/ 1 w 1755"/>
                <a:gd name="T69" fmla="*/ 1 h 1470"/>
                <a:gd name="T70" fmla="*/ 1 w 1755"/>
                <a:gd name="T71" fmla="*/ 1 h 1470"/>
                <a:gd name="T72" fmla="*/ 1 w 1755"/>
                <a:gd name="T73" fmla="*/ 1 h 1470"/>
                <a:gd name="T74" fmla="*/ 1 w 1755"/>
                <a:gd name="T75" fmla="*/ 1 h 1470"/>
                <a:gd name="T76" fmla="*/ 1 w 1755"/>
                <a:gd name="T77" fmla="*/ 1 h 1470"/>
                <a:gd name="T78" fmla="*/ 1 w 1755"/>
                <a:gd name="T79" fmla="*/ 1 h 1470"/>
                <a:gd name="T80" fmla="*/ 1 w 1755"/>
                <a:gd name="T81" fmla="*/ 1 h 1470"/>
                <a:gd name="T82" fmla="*/ 1 w 1755"/>
                <a:gd name="T83" fmla="*/ 1 h 1470"/>
                <a:gd name="T84" fmla="*/ 1 w 1755"/>
                <a:gd name="T85" fmla="*/ 1 h 1470"/>
                <a:gd name="T86" fmla="*/ 1 w 1755"/>
                <a:gd name="T87" fmla="*/ 1 h 1470"/>
                <a:gd name="T88" fmla="*/ 1 w 1755"/>
                <a:gd name="T89" fmla="*/ 1 h 14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5"/>
                <a:gd name="T136" fmla="*/ 0 h 1470"/>
                <a:gd name="T137" fmla="*/ 1755 w 1755"/>
                <a:gd name="T138" fmla="*/ 1470 h 14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5" h="1470">
                  <a:moveTo>
                    <a:pt x="39" y="300"/>
                  </a:moveTo>
                  <a:cubicBezTo>
                    <a:pt x="26" y="320"/>
                    <a:pt x="0" y="340"/>
                    <a:pt x="21" y="366"/>
                  </a:cubicBezTo>
                  <a:cubicBezTo>
                    <a:pt x="30" y="377"/>
                    <a:pt x="57" y="390"/>
                    <a:pt x="57" y="390"/>
                  </a:cubicBezTo>
                  <a:cubicBezTo>
                    <a:pt x="70" y="429"/>
                    <a:pt x="100" y="432"/>
                    <a:pt x="135" y="438"/>
                  </a:cubicBezTo>
                  <a:cubicBezTo>
                    <a:pt x="169" y="460"/>
                    <a:pt x="193" y="434"/>
                    <a:pt x="231" y="426"/>
                  </a:cubicBezTo>
                  <a:cubicBezTo>
                    <a:pt x="204" y="467"/>
                    <a:pt x="191" y="474"/>
                    <a:pt x="141" y="480"/>
                  </a:cubicBezTo>
                  <a:cubicBezTo>
                    <a:pt x="129" y="484"/>
                    <a:pt x="117" y="488"/>
                    <a:pt x="105" y="492"/>
                  </a:cubicBezTo>
                  <a:cubicBezTo>
                    <a:pt x="99" y="494"/>
                    <a:pt x="87" y="498"/>
                    <a:pt x="87" y="498"/>
                  </a:cubicBezTo>
                  <a:cubicBezTo>
                    <a:pt x="100" y="460"/>
                    <a:pt x="78" y="469"/>
                    <a:pt x="63" y="492"/>
                  </a:cubicBezTo>
                  <a:cubicBezTo>
                    <a:pt x="71" y="526"/>
                    <a:pt x="82" y="563"/>
                    <a:pt x="111" y="582"/>
                  </a:cubicBezTo>
                  <a:cubicBezTo>
                    <a:pt x="119" y="606"/>
                    <a:pt x="132" y="616"/>
                    <a:pt x="153" y="630"/>
                  </a:cubicBezTo>
                  <a:cubicBezTo>
                    <a:pt x="164" y="646"/>
                    <a:pt x="195" y="682"/>
                    <a:pt x="213" y="690"/>
                  </a:cubicBezTo>
                  <a:cubicBezTo>
                    <a:pt x="225" y="695"/>
                    <a:pt x="249" y="702"/>
                    <a:pt x="249" y="702"/>
                  </a:cubicBezTo>
                  <a:cubicBezTo>
                    <a:pt x="285" y="690"/>
                    <a:pt x="304" y="678"/>
                    <a:pt x="345" y="672"/>
                  </a:cubicBezTo>
                  <a:cubicBezTo>
                    <a:pt x="364" y="659"/>
                    <a:pt x="383" y="658"/>
                    <a:pt x="393" y="636"/>
                  </a:cubicBezTo>
                  <a:cubicBezTo>
                    <a:pt x="398" y="624"/>
                    <a:pt x="405" y="600"/>
                    <a:pt x="405" y="600"/>
                  </a:cubicBezTo>
                  <a:cubicBezTo>
                    <a:pt x="407" y="578"/>
                    <a:pt x="403" y="555"/>
                    <a:pt x="411" y="534"/>
                  </a:cubicBezTo>
                  <a:cubicBezTo>
                    <a:pt x="413" y="528"/>
                    <a:pt x="426" y="534"/>
                    <a:pt x="429" y="540"/>
                  </a:cubicBezTo>
                  <a:cubicBezTo>
                    <a:pt x="436" y="554"/>
                    <a:pt x="411" y="566"/>
                    <a:pt x="405" y="570"/>
                  </a:cubicBezTo>
                  <a:cubicBezTo>
                    <a:pt x="455" y="587"/>
                    <a:pt x="385" y="583"/>
                    <a:pt x="435" y="600"/>
                  </a:cubicBezTo>
                  <a:cubicBezTo>
                    <a:pt x="450" y="644"/>
                    <a:pt x="448" y="692"/>
                    <a:pt x="459" y="738"/>
                  </a:cubicBezTo>
                  <a:cubicBezTo>
                    <a:pt x="452" y="766"/>
                    <a:pt x="442" y="794"/>
                    <a:pt x="435" y="822"/>
                  </a:cubicBezTo>
                  <a:cubicBezTo>
                    <a:pt x="440" y="937"/>
                    <a:pt x="440" y="1054"/>
                    <a:pt x="477" y="1164"/>
                  </a:cubicBezTo>
                  <a:cubicBezTo>
                    <a:pt x="483" y="1254"/>
                    <a:pt x="496" y="1390"/>
                    <a:pt x="549" y="1470"/>
                  </a:cubicBezTo>
                  <a:cubicBezTo>
                    <a:pt x="594" y="1455"/>
                    <a:pt x="572" y="1418"/>
                    <a:pt x="567" y="1380"/>
                  </a:cubicBezTo>
                  <a:cubicBezTo>
                    <a:pt x="572" y="1349"/>
                    <a:pt x="582" y="1336"/>
                    <a:pt x="591" y="1308"/>
                  </a:cubicBezTo>
                  <a:cubicBezTo>
                    <a:pt x="593" y="1292"/>
                    <a:pt x="591" y="1275"/>
                    <a:pt x="597" y="1260"/>
                  </a:cubicBezTo>
                  <a:cubicBezTo>
                    <a:pt x="601" y="1249"/>
                    <a:pt x="641" y="1236"/>
                    <a:pt x="651" y="1230"/>
                  </a:cubicBezTo>
                  <a:cubicBezTo>
                    <a:pt x="673" y="1196"/>
                    <a:pt x="650" y="1222"/>
                    <a:pt x="699" y="1206"/>
                  </a:cubicBezTo>
                  <a:cubicBezTo>
                    <a:pt x="699" y="1206"/>
                    <a:pt x="732" y="1189"/>
                    <a:pt x="735" y="1188"/>
                  </a:cubicBezTo>
                  <a:cubicBezTo>
                    <a:pt x="761" y="1150"/>
                    <a:pt x="774" y="1157"/>
                    <a:pt x="825" y="1152"/>
                  </a:cubicBezTo>
                  <a:cubicBezTo>
                    <a:pt x="845" y="1139"/>
                    <a:pt x="853" y="1123"/>
                    <a:pt x="873" y="1110"/>
                  </a:cubicBezTo>
                  <a:cubicBezTo>
                    <a:pt x="889" y="1062"/>
                    <a:pt x="865" y="1118"/>
                    <a:pt x="897" y="1086"/>
                  </a:cubicBezTo>
                  <a:cubicBezTo>
                    <a:pt x="926" y="1057"/>
                    <a:pt x="908" y="1052"/>
                    <a:pt x="939" y="1038"/>
                  </a:cubicBezTo>
                  <a:cubicBezTo>
                    <a:pt x="951" y="1033"/>
                    <a:pt x="975" y="1026"/>
                    <a:pt x="975" y="1026"/>
                  </a:cubicBezTo>
                  <a:cubicBezTo>
                    <a:pt x="1003" y="985"/>
                    <a:pt x="985" y="995"/>
                    <a:pt x="1017" y="984"/>
                  </a:cubicBezTo>
                  <a:cubicBezTo>
                    <a:pt x="1006" y="952"/>
                    <a:pt x="1014" y="923"/>
                    <a:pt x="1047" y="912"/>
                  </a:cubicBezTo>
                  <a:cubicBezTo>
                    <a:pt x="1061" y="869"/>
                    <a:pt x="1048" y="883"/>
                    <a:pt x="1077" y="864"/>
                  </a:cubicBezTo>
                  <a:cubicBezTo>
                    <a:pt x="1121" y="873"/>
                    <a:pt x="1157" y="893"/>
                    <a:pt x="1203" y="900"/>
                  </a:cubicBezTo>
                  <a:cubicBezTo>
                    <a:pt x="1260" y="919"/>
                    <a:pt x="1249" y="924"/>
                    <a:pt x="1269" y="984"/>
                  </a:cubicBezTo>
                  <a:cubicBezTo>
                    <a:pt x="1271" y="990"/>
                    <a:pt x="1281" y="987"/>
                    <a:pt x="1287" y="990"/>
                  </a:cubicBezTo>
                  <a:cubicBezTo>
                    <a:pt x="1293" y="993"/>
                    <a:pt x="1299" y="998"/>
                    <a:pt x="1305" y="1002"/>
                  </a:cubicBezTo>
                  <a:cubicBezTo>
                    <a:pt x="1313" y="1026"/>
                    <a:pt x="1320" y="1036"/>
                    <a:pt x="1341" y="1050"/>
                  </a:cubicBezTo>
                  <a:cubicBezTo>
                    <a:pt x="1349" y="1074"/>
                    <a:pt x="1353" y="1084"/>
                    <a:pt x="1377" y="1092"/>
                  </a:cubicBezTo>
                  <a:cubicBezTo>
                    <a:pt x="1386" y="1118"/>
                    <a:pt x="1394" y="1118"/>
                    <a:pt x="1419" y="1110"/>
                  </a:cubicBezTo>
                  <a:cubicBezTo>
                    <a:pt x="1421" y="1104"/>
                    <a:pt x="1421" y="1097"/>
                    <a:pt x="1425" y="1092"/>
                  </a:cubicBezTo>
                  <a:cubicBezTo>
                    <a:pt x="1430" y="1086"/>
                    <a:pt x="1439" y="1086"/>
                    <a:pt x="1443" y="1080"/>
                  </a:cubicBezTo>
                  <a:cubicBezTo>
                    <a:pt x="1472" y="1033"/>
                    <a:pt x="1435" y="1051"/>
                    <a:pt x="1473" y="1038"/>
                  </a:cubicBezTo>
                  <a:cubicBezTo>
                    <a:pt x="1475" y="1032"/>
                    <a:pt x="1475" y="1025"/>
                    <a:pt x="1479" y="1020"/>
                  </a:cubicBezTo>
                  <a:cubicBezTo>
                    <a:pt x="1484" y="1014"/>
                    <a:pt x="1493" y="1014"/>
                    <a:pt x="1497" y="1008"/>
                  </a:cubicBezTo>
                  <a:cubicBezTo>
                    <a:pt x="1504" y="997"/>
                    <a:pt x="1505" y="984"/>
                    <a:pt x="1509" y="972"/>
                  </a:cubicBezTo>
                  <a:cubicBezTo>
                    <a:pt x="1511" y="966"/>
                    <a:pt x="1515" y="954"/>
                    <a:pt x="1515" y="954"/>
                  </a:cubicBezTo>
                  <a:cubicBezTo>
                    <a:pt x="1507" y="920"/>
                    <a:pt x="1498" y="887"/>
                    <a:pt x="1479" y="858"/>
                  </a:cubicBezTo>
                  <a:cubicBezTo>
                    <a:pt x="1481" y="850"/>
                    <a:pt x="1477" y="836"/>
                    <a:pt x="1485" y="834"/>
                  </a:cubicBezTo>
                  <a:cubicBezTo>
                    <a:pt x="1497" y="831"/>
                    <a:pt x="1521" y="846"/>
                    <a:pt x="1521" y="846"/>
                  </a:cubicBezTo>
                  <a:cubicBezTo>
                    <a:pt x="1536" y="869"/>
                    <a:pt x="1543" y="873"/>
                    <a:pt x="1569" y="864"/>
                  </a:cubicBezTo>
                  <a:cubicBezTo>
                    <a:pt x="1540" y="845"/>
                    <a:pt x="1553" y="859"/>
                    <a:pt x="1539" y="816"/>
                  </a:cubicBezTo>
                  <a:cubicBezTo>
                    <a:pt x="1537" y="810"/>
                    <a:pt x="1533" y="798"/>
                    <a:pt x="1533" y="798"/>
                  </a:cubicBezTo>
                  <a:cubicBezTo>
                    <a:pt x="1537" y="753"/>
                    <a:pt x="1526" y="722"/>
                    <a:pt x="1569" y="708"/>
                  </a:cubicBezTo>
                  <a:cubicBezTo>
                    <a:pt x="1625" y="719"/>
                    <a:pt x="1607" y="705"/>
                    <a:pt x="1647" y="678"/>
                  </a:cubicBezTo>
                  <a:cubicBezTo>
                    <a:pt x="1654" y="656"/>
                    <a:pt x="1670" y="646"/>
                    <a:pt x="1677" y="624"/>
                  </a:cubicBezTo>
                  <a:cubicBezTo>
                    <a:pt x="1679" y="608"/>
                    <a:pt x="1677" y="591"/>
                    <a:pt x="1683" y="576"/>
                  </a:cubicBezTo>
                  <a:cubicBezTo>
                    <a:pt x="1687" y="565"/>
                    <a:pt x="1727" y="552"/>
                    <a:pt x="1737" y="546"/>
                  </a:cubicBezTo>
                  <a:cubicBezTo>
                    <a:pt x="1743" y="537"/>
                    <a:pt x="1755" y="522"/>
                    <a:pt x="1755" y="510"/>
                  </a:cubicBezTo>
                  <a:cubicBezTo>
                    <a:pt x="1755" y="491"/>
                    <a:pt x="1742" y="487"/>
                    <a:pt x="1731" y="474"/>
                  </a:cubicBezTo>
                  <a:cubicBezTo>
                    <a:pt x="1705" y="443"/>
                    <a:pt x="1684" y="366"/>
                    <a:pt x="1647" y="354"/>
                  </a:cubicBezTo>
                  <a:cubicBezTo>
                    <a:pt x="1615" y="365"/>
                    <a:pt x="1622" y="375"/>
                    <a:pt x="1587" y="366"/>
                  </a:cubicBezTo>
                  <a:cubicBezTo>
                    <a:pt x="1568" y="337"/>
                    <a:pt x="1581" y="308"/>
                    <a:pt x="1551" y="288"/>
                  </a:cubicBezTo>
                  <a:cubicBezTo>
                    <a:pt x="1523" y="246"/>
                    <a:pt x="1561" y="294"/>
                    <a:pt x="1509" y="264"/>
                  </a:cubicBezTo>
                  <a:cubicBezTo>
                    <a:pt x="1483" y="249"/>
                    <a:pt x="1508" y="245"/>
                    <a:pt x="1491" y="228"/>
                  </a:cubicBezTo>
                  <a:cubicBezTo>
                    <a:pt x="1478" y="215"/>
                    <a:pt x="1455" y="219"/>
                    <a:pt x="1437" y="216"/>
                  </a:cubicBezTo>
                  <a:cubicBezTo>
                    <a:pt x="1405" y="227"/>
                    <a:pt x="1427" y="235"/>
                    <a:pt x="1395" y="246"/>
                  </a:cubicBezTo>
                  <a:cubicBezTo>
                    <a:pt x="1359" y="234"/>
                    <a:pt x="1389" y="222"/>
                    <a:pt x="1353" y="210"/>
                  </a:cubicBezTo>
                  <a:cubicBezTo>
                    <a:pt x="1322" y="220"/>
                    <a:pt x="1326" y="207"/>
                    <a:pt x="1317" y="180"/>
                  </a:cubicBezTo>
                  <a:cubicBezTo>
                    <a:pt x="1303" y="182"/>
                    <a:pt x="1288" y="180"/>
                    <a:pt x="1275" y="186"/>
                  </a:cubicBezTo>
                  <a:cubicBezTo>
                    <a:pt x="1268" y="189"/>
                    <a:pt x="1269" y="199"/>
                    <a:pt x="1263" y="204"/>
                  </a:cubicBezTo>
                  <a:cubicBezTo>
                    <a:pt x="1258" y="208"/>
                    <a:pt x="1251" y="208"/>
                    <a:pt x="1245" y="210"/>
                  </a:cubicBezTo>
                  <a:cubicBezTo>
                    <a:pt x="1211" y="188"/>
                    <a:pt x="1237" y="175"/>
                    <a:pt x="1203" y="186"/>
                  </a:cubicBezTo>
                  <a:cubicBezTo>
                    <a:pt x="1178" y="223"/>
                    <a:pt x="1174" y="195"/>
                    <a:pt x="1167" y="168"/>
                  </a:cubicBezTo>
                  <a:cubicBezTo>
                    <a:pt x="1157" y="170"/>
                    <a:pt x="1146" y="169"/>
                    <a:pt x="1137" y="174"/>
                  </a:cubicBezTo>
                  <a:cubicBezTo>
                    <a:pt x="1108" y="191"/>
                    <a:pt x="1136" y="244"/>
                    <a:pt x="1143" y="264"/>
                  </a:cubicBezTo>
                  <a:cubicBezTo>
                    <a:pt x="1147" y="276"/>
                    <a:pt x="1151" y="288"/>
                    <a:pt x="1155" y="300"/>
                  </a:cubicBezTo>
                  <a:cubicBezTo>
                    <a:pt x="1157" y="306"/>
                    <a:pt x="1161" y="318"/>
                    <a:pt x="1161" y="318"/>
                  </a:cubicBezTo>
                  <a:cubicBezTo>
                    <a:pt x="1136" y="326"/>
                    <a:pt x="1128" y="320"/>
                    <a:pt x="1107" y="306"/>
                  </a:cubicBezTo>
                  <a:cubicBezTo>
                    <a:pt x="1103" y="294"/>
                    <a:pt x="1099" y="282"/>
                    <a:pt x="1095" y="270"/>
                  </a:cubicBezTo>
                  <a:cubicBezTo>
                    <a:pt x="1093" y="264"/>
                    <a:pt x="1089" y="252"/>
                    <a:pt x="1089" y="252"/>
                  </a:cubicBezTo>
                  <a:cubicBezTo>
                    <a:pt x="1095" y="226"/>
                    <a:pt x="1109" y="217"/>
                    <a:pt x="1101" y="192"/>
                  </a:cubicBezTo>
                  <a:cubicBezTo>
                    <a:pt x="1103" y="186"/>
                    <a:pt x="1103" y="178"/>
                    <a:pt x="1107" y="174"/>
                  </a:cubicBezTo>
                  <a:cubicBezTo>
                    <a:pt x="1117" y="164"/>
                    <a:pt x="1143" y="150"/>
                    <a:pt x="1143" y="150"/>
                  </a:cubicBezTo>
                  <a:cubicBezTo>
                    <a:pt x="1147" y="144"/>
                    <a:pt x="1150" y="137"/>
                    <a:pt x="1155" y="132"/>
                  </a:cubicBezTo>
                  <a:cubicBezTo>
                    <a:pt x="1160" y="127"/>
                    <a:pt x="1169" y="126"/>
                    <a:pt x="1173" y="120"/>
                  </a:cubicBezTo>
                  <a:cubicBezTo>
                    <a:pt x="1180" y="109"/>
                    <a:pt x="1185" y="84"/>
                    <a:pt x="1185" y="84"/>
                  </a:cubicBezTo>
                  <a:cubicBezTo>
                    <a:pt x="1179" y="66"/>
                    <a:pt x="1173" y="48"/>
                    <a:pt x="1167" y="30"/>
                  </a:cubicBezTo>
                  <a:cubicBezTo>
                    <a:pt x="1165" y="24"/>
                    <a:pt x="1155" y="27"/>
                    <a:pt x="1149" y="24"/>
                  </a:cubicBezTo>
                  <a:cubicBezTo>
                    <a:pt x="1136" y="17"/>
                    <a:pt x="1113" y="0"/>
                    <a:pt x="1113" y="0"/>
                  </a:cubicBezTo>
                  <a:cubicBezTo>
                    <a:pt x="1061" y="17"/>
                    <a:pt x="1016" y="53"/>
                    <a:pt x="963" y="66"/>
                  </a:cubicBezTo>
                  <a:cubicBezTo>
                    <a:pt x="943" y="79"/>
                    <a:pt x="938" y="94"/>
                    <a:pt x="915" y="102"/>
                  </a:cubicBezTo>
                  <a:cubicBezTo>
                    <a:pt x="908" y="122"/>
                    <a:pt x="898" y="136"/>
                    <a:pt x="891" y="156"/>
                  </a:cubicBezTo>
                  <a:cubicBezTo>
                    <a:pt x="911" y="163"/>
                    <a:pt x="925" y="173"/>
                    <a:pt x="945" y="180"/>
                  </a:cubicBezTo>
                  <a:cubicBezTo>
                    <a:pt x="957" y="176"/>
                    <a:pt x="969" y="172"/>
                    <a:pt x="981" y="168"/>
                  </a:cubicBezTo>
                  <a:cubicBezTo>
                    <a:pt x="995" y="163"/>
                    <a:pt x="1005" y="204"/>
                    <a:pt x="1005" y="204"/>
                  </a:cubicBezTo>
                  <a:cubicBezTo>
                    <a:pt x="981" y="220"/>
                    <a:pt x="962" y="215"/>
                    <a:pt x="945" y="240"/>
                  </a:cubicBezTo>
                  <a:cubicBezTo>
                    <a:pt x="960" y="263"/>
                    <a:pt x="978" y="271"/>
                    <a:pt x="945" y="282"/>
                  </a:cubicBezTo>
                  <a:cubicBezTo>
                    <a:pt x="939" y="278"/>
                    <a:pt x="933" y="265"/>
                    <a:pt x="927" y="270"/>
                  </a:cubicBezTo>
                  <a:cubicBezTo>
                    <a:pt x="917" y="278"/>
                    <a:pt x="915" y="306"/>
                    <a:pt x="915" y="306"/>
                  </a:cubicBezTo>
                  <a:cubicBezTo>
                    <a:pt x="919" y="312"/>
                    <a:pt x="934" y="322"/>
                    <a:pt x="927" y="324"/>
                  </a:cubicBezTo>
                  <a:cubicBezTo>
                    <a:pt x="915" y="327"/>
                    <a:pt x="903" y="316"/>
                    <a:pt x="891" y="312"/>
                  </a:cubicBezTo>
                  <a:cubicBezTo>
                    <a:pt x="885" y="310"/>
                    <a:pt x="873" y="306"/>
                    <a:pt x="873" y="306"/>
                  </a:cubicBezTo>
                  <a:cubicBezTo>
                    <a:pt x="850" y="314"/>
                    <a:pt x="848" y="328"/>
                    <a:pt x="825" y="336"/>
                  </a:cubicBezTo>
                  <a:cubicBezTo>
                    <a:pt x="816" y="362"/>
                    <a:pt x="808" y="362"/>
                    <a:pt x="783" y="354"/>
                  </a:cubicBezTo>
                  <a:cubicBezTo>
                    <a:pt x="795" y="304"/>
                    <a:pt x="777" y="348"/>
                    <a:pt x="807" y="324"/>
                  </a:cubicBezTo>
                  <a:cubicBezTo>
                    <a:pt x="832" y="304"/>
                    <a:pt x="807" y="294"/>
                    <a:pt x="843" y="282"/>
                  </a:cubicBezTo>
                  <a:cubicBezTo>
                    <a:pt x="852" y="255"/>
                    <a:pt x="841" y="249"/>
                    <a:pt x="819" y="234"/>
                  </a:cubicBezTo>
                  <a:cubicBezTo>
                    <a:pt x="783" y="243"/>
                    <a:pt x="782" y="267"/>
                    <a:pt x="771" y="234"/>
                  </a:cubicBezTo>
                  <a:cubicBezTo>
                    <a:pt x="773" y="224"/>
                    <a:pt x="782" y="213"/>
                    <a:pt x="777" y="204"/>
                  </a:cubicBezTo>
                  <a:cubicBezTo>
                    <a:pt x="776" y="202"/>
                    <a:pt x="729" y="226"/>
                    <a:pt x="723" y="228"/>
                  </a:cubicBezTo>
                  <a:cubicBezTo>
                    <a:pt x="708" y="272"/>
                    <a:pt x="708" y="252"/>
                    <a:pt x="717" y="288"/>
                  </a:cubicBezTo>
                  <a:cubicBezTo>
                    <a:pt x="713" y="329"/>
                    <a:pt x="721" y="381"/>
                    <a:pt x="675" y="396"/>
                  </a:cubicBezTo>
                  <a:cubicBezTo>
                    <a:pt x="675" y="397"/>
                    <a:pt x="689" y="434"/>
                    <a:pt x="675" y="438"/>
                  </a:cubicBezTo>
                  <a:cubicBezTo>
                    <a:pt x="668" y="440"/>
                    <a:pt x="664" y="429"/>
                    <a:pt x="657" y="426"/>
                  </a:cubicBezTo>
                  <a:cubicBezTo>
                    <a:pt x="645" y="421"/>
                    <a:pt x="633" y="418"/>
                    <a:pt x="621" y="414"/>
                  </a:cubicBezTo>
                  <a:cubicBezTo>
                    <a:pt x="607" y="409"/>
                    <a:pt x="585" y="390"/>
                    <a:pt x="585" y="390"/>
                  </a:cubicBezTo>
                  <a:cubicBezTo>
                    <a:pt x="574" y="357"/>
                    <a:pt x="572" y="343"/>
                    <a:pt x="543" y="324"/>
                  </a:cubicBezTo>
                  <a:cubicBezTo>
                    <a:pt x="537" y="307"/>
                    <a:pt x="540" y="286"/>
                    <a:pt x="531" y="270"/>
                  </a:cubicBezTo>
                  <a:cubicBezTo>
                    <a:pt x="528" y="265"/>
                    <a:pt x="484" y="259"/>
                    <a:pt x="477" y="258"/>
                  </a:cubicBezTo>
                  <a:cubicBezTo>
                    <a:pt x="438" y="232"/>
                    <a:pt x="390" y="230"/>
                    <a:pt x="351" y="204"/>
                  </a:cubicBezTo>
                  <a:cubicBezTo>
                    <a:pt x="339" y="208"/>
                    <a:pt x="323" y="211"/>
                    <a:pt x="315" y="222"/>
                  </a:cubicBezTo>
                  <a:cubicBezTo>
                    <a:pt x="294" y="248"/>
                    <a:pt x="328" y="235"/>
                    <a:pt x="291" y="252"/>
                  </a:cubicBezTo>
                  <a:cubicBezTo>
                    <a:pt x="279" y="257"/>
                    <a:pt x="255" y="264"/>
                    <a:pt x="255" y="264"/>
                  </a:cubicBezTo>
                  <a:cubicBezTo>
                    <a:pt x="251" y="258"/>
                    <a:pt x="250" y="248"/>
                    <a:pt x="243" y="246"/>
                  </a:cubicBezTo>
                  <a:cubicBezTo>
                    <a:pt x="233" y="243"/>
                    <a:pt x="223" y="250"/>
                    <a:pt x="213" y="252"/>
                  </a:cubicBezTo>
                  <a:cubicBezTo>
                    <a:pt x="197" y="254"/>
                    <a:pt x="181" y="256"/>
                    <a:pt x="165" y="258"/>
                  </a:cubicBezTo>
                  <a:cubicBezTo>
                    <a:pt x="132" y="247"/>
                    <a:pt x="103" y="245"/>
                    <a:pt x="69" y="252"/>
                  </a:cubicBezTo>
                  <a:cubicBezTo>
                    <a:pt x="50" y="281"/>
                    <a:pt x="59" y="263"/>
                    <a:pt x="45" y="306"/>
                  </a:cubicBezTo>
                  <a:cubicBezTo>
                    <a:pt x="43" y="312"/>
                    <a:pt x="31" y="316"/>
                    <a:pt x="27" y="312"/>
                  </a:cubicBezTo>
                  <a:cubicBezTo>
                    <a:pt x="23" y="308"/>
                    <a:pt x="35" y="304"/>
                    <a:pt x="39" y="30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FFFF"/>
                </a:gs>
              </a:gsLst>
              <a:lin ang="5400000" scaled="1"/>
            </a:gradFill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7" y="2140"/>
              <a:ext cx="855" cy="896"/>
            </a:xfrm>
            <a:custGeom>
              <a:avLst/>
              <a:gdLst>
                <a:gd name="T0" fmla="*/ 1 w 1636"/>
                <a:gd name="T1" fmla="*/ 1 h 1758"/>
                <a:gd name="T2" fmla="*/ 1 w 1636"/>
                <a:gd name="T3" fmla="*/ 1 h 1758"/>
                <a:gd name="T4" fmla="*/ 1 w 1636"/>
                <a:gd name="T5" fmla="*/ 1 h 1758"/>
                <a:gd name="T6" fmla="*/ 1 w 1636"/>
                <a:gd name="T7" fmla="*/ 1 h 1758"/>
                <a:gd name="T8" fmla="*/ 1 w 1636"/>
                <a:gd name="T9" fmla="*/ 1 h 1758"/>
                <a:gd name="T10" fmla="*/ 1 w 1636"/>
                <a:gd name="T11" fmla="*/ 1 h 1758"/>
                <a:gd name="T12" fmla="*/ 1 w 1636"/>
                <a:gd name="T13" fmla="*/ 1 h 1758"/>
                <a:gd name="T14" fmla="*/ 1 w 1636"/>
                <a:gd name="T15" fmla="*/ 1 h 1758"/>
                <a:gd name="T16" fmla="*/ 1 w 1636"/>
                <a:gd name="T17" fmla="*/ 1 h 1758"/>
                <a:gd name="T18" fmla="*/ 1 w 1636"/>
                <a:gd name="T19" fmla="*/ 1 h 1758"/>
                <a:gd name="T20" fmla="*/ 1 w 1636"/>
                <a:gd name="T21" fmla="*/ 1 h 1758"/>
                <a:gd name="T22" fmla="*/ 1 w 1636"/>
                <a:gd name="T23" fmla="*/ 1 h 1758"/>
                <a:gd name="T24" fmla="*/ 1 w 1636"/>
                <a:gd name="T25" fmla="*/ 1 h 1758"/>
                <a:gd name="T26" fmla="*/ 1 w 1636"/>
                <a:gd name="T27" fmla="*/ 1 h 1758"/>
                <a:gd name="T28" fmla="*/ 1 w 1636"/>
                <a:gd name="T29" fmla="*/ 1 h 1758"/>
                <a:gd name="T30" fmla="*/ 1 w 1636"/>
                <a:gd name="T31" fmla="*/ 1 h 1758"/>
                <a:gd name="T32" fmla="*/ 1 w 1636"/>
                <a:gd name="T33" fmla="*/ 1 h 1758"/>
                <a:gd name="T34" fmla="*/ 1 w 1636"/>
                <a:gd name="T35" fmla="*/ 1 h 1758"/>
                <a:gd name="T36" fmla="*/ 1 w 1636"/>
                <a:gd name="T37" fmla="*/ 1 h 1758"/>
                <a:gd name="T38" fmla="*/ 1 w 1636"/>
                <a:gd name="T39" fmla="*/ 1 h 1758"/>
                <a:gd name="T40" fmla="*/ 1 w 1636"/>
                <a:gd name="T41" fmla="*/ 1 h 1758"/>
                <a:gd name="T42" fmla="*/ 1 w 1636"/>
                <a:gd name="T43" fmla="*/ 1 h 1758"/>
                <a:gd name="T44" fmla="*/ 1 w 1636"/>
                <a:gd name="T45" fmla="*/ 1 h 1758"/>
                <a:gd name="T46" fmla="*/ 1 w 1636"/>
                <a:gd name="T47" fmla="*/ 1 h 1758"/>
                <a:gd name="T48" fmla="*/ 1 w 1636"/>
                <a:gd name="T49" fmla="*/ 1 h 1758"/>
                <a:gd name="T50" fmla="*/ 1 w 1636"/>
                <a:gd name="T51" fmla="*/ 1 h 1758"/>
                <a:gd name="T52" fmla="*/ 1 w 1636"/>
                <a:gd name="T53" fmla="*/ 1 h 1758"/>
                <a:gd name="T54" fmla="*/ 1 w 1636"/>
                <a:gd name="T55" fmla="*/ 1 h 1758"/>
                <a:gd name="T56" fmla="*/ 1 w 1636"/>
                <a:gd name="T57" fmla="*/ 1 h 1758"/>
                <a:gd name="T58" fmla="*/ 1 w 1636"/>
                <a:gd name="T59" fmla="*/ 1 h 1758"/>
                <a:gd name="T60" fmla="*/ 1 w 1636"/>
                <a:gd name="T61" fmla="*/ 1 h 1758"/>
                <a:gd name="T62" fmla="*/ 1 w 1636"/>
                <a:gd name="T63" fmla="*/ 1 h 1758"/>
                <a:gd name="T64" fmla="*/ 1 w 1636"/>
                <a:gd name="T65" fmla="*/ 1 h 1758"/>
                <a:gd name="T66" fmla="*/ 1 w 1636"/>
                <a:gd name="T67" fmla="*/ 1 h 1758"/>
                <a:gd name="T68" fmla="*/ 1 w 1636"/>
                <a:gd name="T69" fmla="*/ 1 h 1758"/>
                <a:gd name="T70" fmla="*/ 1 w 1636"/>
                <a:gd name="T71" fmla="*/ 1 h 1758"/>
                <a:gd name="T72" fmla="*/ 1 w 1636"/>
                <a:gd name="T73" fmla="*/ 1 h 1758"/>
                <a:gd name="T74" fmla="*/ 1 w 1636"/>
                <a:gd name="T75" fmla="*/ 1 h 1758"/>
                <a:gd name="T76" fmla="*/ 1 w 1636"/>
                <a:gd name="T77" fmla="*/ 1 h 1758"/>
                <a:gd name="T78" fmla="*/ 1 w 1636"/>
                <a:gd name="T79" fmla="*/ 1 h 1758"/>
                <a:gd name="T80" fmla="*/ 1 w 1636"/>
                <a:gd name="T81" fmla="*/ 1 h 1758"/>
                <a:gd name="T82" fmla="*/ 1 w 1636"/>
                <a:gd name="T83" fmla="*/ 1 h 1758"/>
                <a:gd name="T84" fmla="*/ 1 w 1636"/>
                <a:gd name="T85" fmla="*/ 1 h 1758"/>
                <a:gd name="T86" fmla="*/ 1 w 1636"/>
                <a:gd name="T87" fmla="*/ 1 h 1758"/>
                <a:gd name="T88" fmla="*/ 1 w 1636"/>
                <a:gd name="T89" fmla="*/ 1 h 1758"/>
                <a:gd name="T90" fmla="*/ 1 w 1636"/>
                <a:gd name="T91" fmla="*/ 1 h 1758"/>
                <a:gd name="T92" fmla="*/ 1 w 1636"/>
                <a:gd name="T93" fmla="*/ 1 h 1758"/>
                <a:gd name="T94" fmla="*/ 1 w 1636"/>
                <a:gd name="T95" fmla="*/ 1 h 1758"/>
                <a:gd name="T96" fmla="*/ 1 w 1636"/>
                <a:gd name="T97" fmla="*/ 1 h 1758"/>
                <a:gd name="T98" fmla="*/ 1 w 1636"/>
                <a:gd name="T99" fmla="*/ 1 h 1758"/>
                <a:gd name="T100" fmla="*/ 1 w 1636"/>
                <a:gd name="T101" fmla="*/ 1 h 1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6"/>
                <a:gd name="T154" fmla="*/ 0 h 1758"/>
                <a:gd name="T155" fmla="*/ 1636 w 1636"/>
                <a:gd name="T156" fmla="*/ 1758 h 1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6" h="1758">
                  <a:moveTo>
                    <a:pt x="1504" y="1656"/>
                  </a:moveTo>
                  <a:cubicBezTo>
                    <a:pt x="1509" y="1620"/>
                    <a:pt x="1525" y="1602"/>
                    <a:pt x="1516" y="1572"/>
                  </a:cubicBezTo>
                  <a:cubicBezTo>
                    <a:pt x="1512" y="1560"/>
                    <a:pt x="1508" y="1548"/>
                    <a:pt x="1504" y="1536"/>
                  </a:cubicBezTo>
                  <a:cubicBezTo>
                    <a:pt x="1502" y="1530"/>
                    <a:pt x="1498" y="1518"/>
                    <a:pt x="1498" y="1518"/>
                  </a:cubicBezTo>
                  <a:cubicBezTo>
                    <a:pt x="1504" y="1514"/>
                    <a:pt x="1511" y="1512"/>
                    <a:pt x="1516" y="1506"/>
                  </a:cubicBezTo>
                  <a:cubicBezTo>
                    <a:pt x="1520" y="1501"/>
                    <a:pt x="1517" y="1492"/>
                    <a:pt x="1522" y="1488"/>
                  </a:cubicBezTo>
                  <a:cubicBezTo>
                    <a:pt x="1532" y="1481"/>
                    <a:pt x="1547" y="1483"/>
                    <a:pt x="1558" y="1476"/>
                  </a:cubicBezTo>
                  <a:cubicBezTo>
                    <a:pt x="1582" y="1460"/>
                    <a:pt x="1608" y="1453"/>
                    <a:pt x="1636" y="1446"/>
                  </a:cubicBezTo>
                  <a:cubicBezTo>
                    <a:pt x="1624" y="1438"/>
                    <a:pt x="1612" y="1430"/>
                    <a:pt x="1600" y="1422"/>
                  </a:cubicBezTo>
                  <a:cubicBezTo>
                    <a:pt x="1594" y="1418"/>
                    <a:pt x="1582" y="1410"/>
                    <a:pt x="1582" y="1410"/>
                  </a:cubicBezTo>
                  <a:cubicBezTo>
                    <a:pt x="1590" y="1371"/>
                    <a:pt x="1604" y="1372"/>
                    <a:pt x="1576" y="1344"/>
                  </a:cubicBezTo>
                  <a:cubicBezTo>
                    <a:pt x="1578" y="1338"/>
                    <a:pt x="1578" y="1330"/>
                    <a:pt x="1582" y="1326"/>
                  </a:cubicBezTo>
                  <a:cubicBezTo>
                    <a:pt x="1586" y="1322"/>
                    <a:pt x="1597" y="1326"/>
                    <a:pt x="1600" y="1320"/>
                  </a:cubicBezTo>
                  <a:cubicBezTo>
                    <a:pt x="1609" y="1302"/>
                    <a:pt x="1583" y="1298"/>
                    <a:pt x="1576" y="1296"/>
                  </a:cubicBezTo>
                  <a:cubicBezTo>
                    <a:pt x="1565" y="1264"/>
                    <a:pt x="1575" y="1282"/>
                    <a:pt x="1534" y="1254"/>
                  </a:cubicBezTo>
                  <a:cubicBezTo>
                    <a:pt x="1522" y="1246"/>
                    <a:pt x="1498" y="1230"/>
                    <a:pt x="1498" y="1230"/>
                  </a:cubicBezTo>
                  <a:cubicBezTo>
                    <a:pt x="1488" y="1271"/>
                    <a:pt x="1484" y="1253"/>
                    <a:pt x="1450" y="1242"/>
                  </a:cubicBezTo>
                  <a:cubicBezTo>
                    <a:pt x="1424" y="1203"/>
                    <a:pt x="1450" y="1209"/>
                    <a:pt x="1396" y="1200"/>
                  </a:cubicBezTo>
                  <a:cubicBezTo>
                    <a:pt x="1353" y="1172"/>
                    <a:pt x="1353" y="1180"/>
                    <a:pt x="1306" y="1164"/>
                  </a:cubicBezTo>
                  <a:cubicBezTo>
                    <a:pt x="1276" y="1119"/>
                    <a:pt x="1270" y="1106"/>
                    <a:pt x="1216" y="1092"/>
                  </a:cubicBezTo>
                  <a:cubicBezTo>
                    <a:pt x="1196" y="1087"/>
                    <a:pt x="1162" y="1062"/>
                    <a:pt x="1162" y="1062"/>
                  </a:cubicBezTo>
                  <a:cubicBezTo>
                    <a:pt x="1168" y="1011"/>
                    <a:pt x="1171" y="972"/>
                    <a:pt x="1216" y="942"/>
                  </a:cubicBezTo>
                  <a:cubicBezTo>
                    <a:pt x="1230" y="920"/>
                    <a:pt x="1244" y="922"/>
                    <a:pt x="1258" y="900"/>
                  </a:cubicBezTo>
                  <a:cubicBezTo>
                    <a:pt x="1256" y="894"/>
                    <a:pt x="1252" y="888"/>
                    <a:pt x="1252" y="882"/>
                  </a:cubicBezTo>
                  <a:cubicBezTo>
                    <a:pt x="1252" y="876"/>
                    <a:pt x="1262" y="868"/>
                    <a:pt x="1258" y="864"/>
                  </a:cubicBezTo>
                  <a:cubicBezTo>
                    <a:pt x="1251" y="857"/>
                    <a:pt x="1238" y="861"/>
                    <a:pt x="1228" y="858"/>
                  </a:cubicBezTo>
                  <a:cubicBezTo>
                    <a:pt x="1192" y="848"/>
                    <a:pt x="1199" y="851"/>
                    <a:pt x="1174" y="834"/>
                  </a:cubicBezTo>
                  <a:cubicBezTo>
                    <a:pt x="1143" y="788"/>
                    <a:pt x="1132" y="770"/>
                    <a:pt x="1078" y="756"/>
                  </a:cubicBezTo>
                  <a:cubicBezTo>
                    <a:pt x="1057" y="742"/>
                    <a:pt x="1049" y="736"/>
                    <a:pt x="1024" y="744"/>
                  </a:cubicBezTo>
                  <a:cubicBezTo>
                    <a:pt x="1013" y="711"/>
                    <a:pt x="1014" y="676"/>
                    <a:pt x="1006" y="642"/>
                  </a:cubicBezTo>
                  <a:cubicBezTo>
                    <a:pt x="1001" y="622"/>
                    <a:pt x="989" y="608"/>
                    <a:pt x="982" y="588"/>
                  </a:cubicBezTo>
                  <a:cubicBezTo>
                    <a:pt x="1035" y="553"/>
                    <a:pt x="1026" y="607"/>
                    <a:pt x="1060" y="630"/>
                  </a:cubicBezTo>
                  <a:cubicBezTo>
                    <a:pt x="1085" y="592"/>
                    <a:pt x="1095" y="628"/>
                    <a:pt x="1108" y="588"/>
                  </a:cubicBezTo>
                  <a:cubicBezTo>
                    <a:pt x="1100" y="540"/>
                    <a:pt x="1106" y="564"/>
                    <a:pt x="1090" y="516"/>
                  </a:cubicBezTo>
                  <a:cubicBezTo>
                    <a:pt x="1085" y="502"/>
                    <a:pt x="1054" y="492"/>
                    <a:pt x="1054" y="492"/>
                  </a:cubicBezTo>
                  <a:cubicBezTo>
                    <a:pt x="1072" y="465"/>
                    <a:pt x="1075" y="462"/>
                    <a:pt x="1060" y="432"/>
                  </a:cubicBezTo>
                  <a:cubicBezTo>
                    <a:pt x="1062" y="422"/>
                    <a:pt x="1058" y="408"/>
                    <a:pt x="1066" y="402"/>
                  </a:cubicBezTo>
                  <a:cubicBezTo>
                    <a:pt x="1072" y="398"/>
                    <a:pt x="1077" y="413"/>
                    <a:pt x="1084" y="414"/>
                  </a:cubicBezTo>
                  <a:cubicBezTo>
                    <a:pt x="1094" y="416"/>
                    <a:pt x="1114" y="400"/>
                    <a:pt x="1120" y="396"/>
                  </a:cubicBezTo>
                  <a:cubicBezTo>
                    <a:pt x="1124" y="390"/>
                    <a:pt x="1132" y="385"/>
                    <a:pt x="1132" y="378"/>
                  </a:cubicBezTo>
                  <a:cubicBezTo>
                    <a:pt x="1132" y="365"/>
                    <a:pt x="1120" y="342"/>
                    <a:pt x="1120" y="342"/>
                  </a:cubicBezTo>
                  <a:cubicBezTo>
                    <a:pt x="1136" y="331"/>
                    <a:pt x="1174" y="318"/>
                    <a:pt x="1174" y="318"/>
                  </a:cubicBezTo>
                  <a:cubicBezTo>
                    <a:pt x="1185" y="302"/>
                    <a:pt x="1198" y="264"/>
                    <a:pt x="1198" y="264"/>
                  </a:cubicBezTo>
                  <a:cubicBezTo>
                    <a:pt x="1196" y="246"/>
                    <a:pt x="1195" y="228"/>
                    <a:pt x="1192" y="210"/>
                  </a:cubicBezTo>
                  <a:cubicBezTo>
                    <a:pt x="1191" y="204"/>
                    <a:pt x="1191" y="196"/>
                    <a:pt x="1186" y="192"/>
                  </a:cubicBezTo>
                  <a:cubicBezTo>
                    <a:pt x="1176" y="185"/>
                    <a:pt x="1162" y="184"/>
                    <a:pt x="1150" y="180"/>
                  </a:cubicBezTo>
                  <a:cubicBezTo>
                    <a:pt x="1144" y="178"/>
                    <a:pt x="1132" y="174"/>
                    <a:pt x="1132" y="174"/>
                  </a:cubicBezTo>
                  <a:cubicBezTo>
                    <a:pt x="1109" y="182"/>
                    <a:pt x="1066" y="177"/>
                    <a:pt x="1042" y="180"/>
                  </a:cubicBezTo>
                  <a:cubicBezTo>
                    <a:pt x="1013" y="190"/>
                    <a:pt x="1003" y="213"/>
                    <a:pt x="976" y="222"/>
                  </a:cubicBezTo>
                  <a:cubicBezTo>
                    <a:pt x="956" y="219"/>
                    <a:pt x="930" y="224"/>
                    <a:pt x="916" y="210"/>
                  </a:cubicBezTo>
                  <a:cubicBezTo>
                    <a:pt x="910" y="204"/>
                    <a:pt x="915" y="192"/>
                    <a:pt x="910" y="186"/>
                  </a:cubicBezTo>
                  <a:cubicBezTo>
                    <a:pt x="901" y="175"/>
                    <a:pt x="882" y="178"/>
                    <a:pt x="868" y="174"/>
                  </a:cubicBezTo>
                  <a:cubicBezTo>
                    <a:pt x="840" y="133"/>
                    <a:pt x="858" y="143"/>
                    <a:pt x="826" y="132"/>
                  </a:cubicBezTo>
                  <a:cubicBezTo>
                    <a:pt x="819" y="112"/>
                    <a:pt x="823" y="111"/>
                    <a:pt x="802" y="102"/>
                  </a:cubicBezTo>
                  <a:cubicBezTo>
                    <a:pt x="790" y="97"/>
                    <a:pt x="766" y="90"/>
                    <a:pt x="766" y="90"/>
                  </a:cubicBezTo>
                  <a:cubicBezTo>
                    <a:pt x="757" y="64"/>
                    <a:pt x="745" y="44"/>
                    <a:pt x="736" y="18"/>
                  </a:cubicBezTo>
                  <a:cubicBezTo>
                    <a:pt x="734" y="12"/>
                    <a:pt x="724" y="15"/>
                    <a:pt x="718" y="12"/>
                  </a:cubicBezTo>
                  <a:cubicBezTo>
                    <a:pt x="712" y="9"/>
                    <a:pt x="706" y="4"/>
                    <a:pt x="700" y="0"/>
                  </a:cubicBezTo>
                  <a:cubicBezTo>
                    <a:pt x="646" y="9"/>
                    <a:pt x="592" y="29"/>
                    <a:pt x="538" y="42"/>
                  </a:cubicBezTo>
                  <a:cubicBezTo>
                    <a:pt x="520" y="47"/>
                    <a:pt x="502" y="54"/>
                    <a:pt x="484" y="60"/>
                  </a:cubicBezTo>
                  <a:cubicBezTo>
                    <a:pt x="478" y="62"/>
                    <a:pt x="466" y="66"/>
                    <a:pt x="466" y="66"/>
                  </a:cubicBezTo>
                  <a:cubicBezTo>
                    <a:pt x="460" y="72"/>
                    <a:pt x="453" y="77"/>
                    <a:pt x="448" y="84"/>
                  </a:cubicBezTo>
                  <a:cubicBezTo>
                    <a:pt x="439" y="95"/>
                    <a:pt x="424" y="120"/>
                    <a:pt x="424" y="120"/>
                  </a:cubicBezTo>
                  <a:cubicBezTo>
                    <a:pt x="433" y="156"/>
                    <a:pt x="437" y="142"/>
                    <a:pt x="466" y="162"/>
                  </a:cubicBezTo>
                  <a:cubicBezTo>
                    <a:pt x="503" y="137"/>
                    <a:pt x="491" y="160"/>
                    <a:pt x="514" y="180"/>
                  </a:cubicBezTo>
                  <a:cubicBezTo>
                    <a:pt x="525" y="189"/>
                    <a:pt x="550" y="204"/>
                    <a:pt x="550" y="204"/>
                  </a:cubicBezTo>
                  <a:cubicBezTo>
                    <a:pt x="554" y="217"/>
                    <a:pt x="567" y="227"/>
                    <a:pt x="568" y="240"/>
                  </a:cubicBezTo>
                  <a:cubicBezTo>
                    <a:pt x="570" y="258"/>
                    <a:pt x="557" y="277"/>
                    <a:pt x="562" y="294"/>
                  </a:cubicBezTo>
                  <a:cubicBezTo>
                    <a:pt x="564" y="301"/>
                    <a:pt x="587" y="282"/>
                    <a:pt x="580" y="282"/>
                  </a:cubicBezTo>
                  <a:cubicBezTo>
                    <a:pt x="567" y="282"/>
                    <a:pt x="544" y="294"/>
                    <a:pt x="544" y="294"/>
                  </a:cubicBezTo>
                  <a:cubicBezTo>
                    <a:pt x="531" y="314"/>
                    <a:pt x="516" y="319"/>
                    <a:pt x="508" y="342"/>
                  </a:cubicBezTo>
                  <a:cubicBezTo>
                    <a:pt x="526" y="395"/>
                    <a:pt x="512" y="393"/>
                    <a:pt x="502" y="444"/>
                  </a:cubicBezTo>
                  <a:cubicBezTo>
                    <a:pt x="504" y="454"/>
                    <a:pt x="505" y="464"/>
                    <a:pt x="508" y="474"/>
                  </a:cubicBezTo>
                  <a:cubicBezTo>
                    <a:pt x="528" y="548"/>
                    <a:pt x="512" y="527"/>
                    <a:pt x="598" y="534"/>
                  </a:cubicBezTo>
                  <a:cubicBezTo>
                    <a:pt x="627" y="553"/>
                    <a:pt x="614" y="539"/>
                    <a:pt x="628" y="582"/>
                  </a:cubicBezTo>
                  <a:cubicBezTo>
                    <a:pt x="637" y="608"/>
                    <a:pt x="688" y="609"/>
                    <a:pt x="706" y="612"/>
                  </a:cubicBezTo>
                  <a:cubicBezTo>
                    <a:pt x="673" y="634"/>
                    <a:pt x="635" y="654"/>
                    <a:pt x="598" y="666"/>
                  </a:cubicBezTo>
                  <a:cubicBezTo>
                    <a:pt x="584" y="708"/>
                    <a:pt x="574" y="698"/>
                    <a:pt x="604" y="708"/>
                  </a:cubicBezTo>
                  <a:cubicBezTo>
                    <a:pt x="620" y="756"/>
                    <a:pt x="567" y="769"/>
                    <a:pt x="538" y="798"/>
                  </a:cubicBezTo>
                  <a:cubicBezTo>
                    <a:pt x="535" y="807"/>
                    <a:pt x="524" y="862"/>
                    <a:pt x="508" y="870"/>
                  </a:cubicBezTo>
                  <a:cubicBezTo>
                    <a:pt x="497" y="875"/>
                    <a:pt x="484" y="874"/>
                    <a:pt x="472" y="876"/>
                  </a:cubicBezTo>
                  <a:cubicBezTo>
                    <a:pt x="466" y="894"/>
                    <a:pt x="465" y="914"/>
                    <a:pt x="454" y="930"/>
                  </a:cubicBezTo>
                  <a:cubicBezTo>
                    <a:pt x="446" y="942"/>
                    <a:pt x="435" y="952"/>
                    <a:pt x="430" y="966"/>
                  </a:cubicBezTo>
                  <a:cubicBezTo>
                    <a:pt x="428" y="972"/>
                    <a:pt x="428" y="979"/>
                    <a:pt x="424" y="984"/>
                  </a:cubicBezTo>
                  <a:cubicBezTo>
                    <a:pt x="407" y="1006"/>
                    <a:pt x="366" y="1009"/>
                    <a:pt x="340" y="1014"/>
                  </a:cubicBezTo>
                  <a:cubicBezTo>
                    <a:pt x="320" y="1034"/>
                    <a:pt x="311" y="1061"/>
                    <a:pt x="298" y="1086"/>
                  </a:cubicBezTo>
                  <a:cubicBezTo>
                    <a:pt x="295" y="1092"/>
                    <a:pt x="297" y="1100"/>
                    <a:pt x="292" y="1104"/>
                  </a:cubicBezTo>
                  <a:cubicBezTo>
                    <a:pt x="276" y="1115"/>
                    <a:pt x="254" y="1117"/>
                    <a:pt x="238" y="1128"/>
                  </a:cubicBezTo>
                  <a:cubicBezTo>
                    <a:pt x="193" y="1122"/>
                    <a:pt x="176" y="1111"/>
                    <a:pt x="136" y="1098"/>
                  </a:cubicBezTo>
                  <a:cubicBezTo>
                    <a:pt x="136" y="1098"/>
                    <a:pt x="97" y="1107"/>
                    <a:pt x="94" y="1110"/>
                  </a:cubicBezTo>
                  <a:cubicBezTo>
                    <a:pt x="90" y="1114"/>
                    <a:pt x="92" y="1123"/>
                    <a:pt x="88" y="1128"/>
                  </a:cubicBezTo>
                  <a:cubicBezTo>
                    <a:pt x="83" y="1134"/>
                    <a:pt x="76" y="1136"/>
                    <a:pt x="70" y="1140"/>
                  </a:cubicBezTo>
                  <a:cubicBezTo>
                    <a:pt x="59" y="1172"/>
                    <a:pt x="64" y="1190"/>
                    <a:pt x="34" y="1200"/>
                  </a:cubicBezTo>
                  <a:cubicBezTo>
                    <a:pt x="0" y="1251"/>
                    <a:pt x="18" y="1256"/>
                    <a:pt x="70" y="1266"/>
                  </a:cubicBezTo>
                  <a:cubicBezTo>
                    <a:pt x="71" y="1279"/>
                    <a:pt x="68" y="1341"/>
                    <a:pt x="82" y="1368"/>
                  </a:cubicBezTo>
                  <a:cubicBezTo>
                    <a:pt x="92" y="1387"/>
                    <a:pt x="130" y="1410"/>
                    <a:pt x="130" y="1410"/>
                  </a:cubicBezTo>
                  <a:cubicBezTo>
                    <a:pt x="143" y="1448"/>
                    <a:pt x="147" y="1486"/>
                    <a:pt x="160" y="1524"/>
                  </a:cubicBezTo>
                  <a:cubicBezTo>
                    <a:pt x="172" y="1520"/>
                    <a:pt x="184" y="1508"/>
                    <a:pt x="196" y="1512"/>
                  </a:cubicBezTo>
                  <a:cubicBezTo>
                    <a:pt x="226" y="1522"/>
                    <a:pt x="256" y="1527"/>
                    <a:pt x="286" y="1536"/>
                  </a:cubicBezTo>
                  <a:cubicBezTo>
                    <a:pt x="332" y="1549"/>
                    <a:pt x="275" y="1533"/>
                    <a:pt x="322" y="1554"/>
                  </a:cubicBezTo>
                  <a:cubicBezTo>
                    <a:pt x="347" y="1565"/>
                    <a:pt x="374" y="1569"/>
                    <a:pt x="400" y="1578"/>
                  </a:cubicBezTo>
                  <a:cubicBezTo>
                    <a:pt x="388" y="1613"/>
                    <a:pt x="409" y="1639"/>
                    <a:pt x="424" y="1668"/>
                  </a:cubicBezTo>
                  <a:cubicBezTo>
                    <a:pt x="427" y="1674"/>
                    <a:pt x="425" y="1682"/>
                    <a:pt x="430" y="1686"/>
                  </a:cubicBezTo>
                  <a:cubicBezTo>
                    <a:pt x="440" y="1693"/>
                    <a:pt x="454" y="1694"/>
                    <a:pt x="466" y="1698"/>
                  </a:cubicBezTo>
                  <a:cubicBezTo>
                    <a:pt x="480" y="1703"/>
                    <a:pt x="502" y="1722"/>
                    <a:pt x="502" y="1722"/>
                  </a:cubicBezTo>
                  <a:cubicBezTo>
                    <a:pt x="514" y="1758"/>
                    <a:pt x="529" y="1742"/>
                    <a:pt x="538" y="1716"/>
                  </a:cubicBezTo>
                  <a:cubicBezTo>
                    <a:pt x="526" y="1680"/>
                    <a:pt x="530" y="1712"/>
                    <a:pt x="550" y="1692"/>
                  </a:cubicBezTo>
                  <a:cubicBezTo>
                    <a:pt x="560" y="1682"/>
                    <a:pt x="574" y="1656"/>
                    <a:pt x="574" y="1656"/>
                  </a:cubicBezTo>
                  <a:cubicBezTo>
                    <a:pt x="570" y="1644"/>
                    <a:pt x="566" y="1632"/>
                    <a:pt x="562" y="1620"/>
                  </a:cubicBezTo>
                  <a:cubicBezTo>
                    <a:pt x="560" y="1614"/>
                    <a:pt x="556" y="1602"/>
                    <a:pt x="556" y="1602"/>
                  </a:cubicBezTo>
                  <a:cubicBezTo>
                    <a:pt x="561" y="1586"/>
                    <a:pt x="562" y="1569"/>
                    <a:pt x="568" y="1554"/>
                  </a:cubicBezTo>
                  <a:cubicBezTo>
                    <a:pt x="571" y="1547"/>
                    <a:pt x="577" y="1542"/>
                    <a:pt x="580" y="1536"/>
                  </a:cubicBezTo>
                  <a:cubicBezTo>
                    <a:pt x="583" y="1530"/>
                    <a:pt x="584" y="1524"/>
                    <a:pt x="586" y="1518"/>
                  </a:cubicBezTo>
                  <a:cubicBezTo>
                    <a:pt x="598" y="1522"/>
                    <a:pt x="618" y="1518"/>
                    <a:pt x="622" y="1530"/>
                  </a:cubicBezTo>
                  <a:cubicBezTo>
                    <a:pt x="624" y="1536"/>
                    <a:pt x="624" y="1544"/>
                    <a:pt x="628" y="1548"/>
                  </a:cubicBezTo>
                  <a:cubicBezTo>
                    <a:pt x="639" y="1559"/>
                    <a:pt x="673" y="1561"/>
                    <a:pt x="688" y="1566"/>
                  </a:cubicBezTo>
                  <a:cubicBezTo>
                    <a:pt x="698" y="1597"/>
                    <a:pt x="685" y="1593"/>
                    <a:pt x="658" y="1602"/>
                  </a:cubicBezTo>
                  <a:cubicBezTo>
                    <a:pt x="644" y="1645"/>
                    <a:pt x="635" y="1631"/>
                    <a:pt x="664" y="1650"/>
                  </a:cubicBezTo>
                  <a:cubicBezTo>
                    <a:pt x="696" y="1639"/>
                    <a:pt x="699" y="1636"/>
                    <a:pt x="706" y="1602"/>
                  </a:cubicBezTo>
                  <a:cubicBezTo>
                    <a:pt x="733" y="1607"/>
                    <a:pt x="753" y="1616"/>
                    <a:pt x="778" y="1608"/>
                  </a:cubicBezTo>
                  <a:cubicBezTo>
                    <a:pt x="780" y="1596"/>
                    <a:pt x="790" y="1531"/>
                    <a:pt x="808" y="1584"/>
                  </a:cubicBezTo>
                  <a:cubicBezTo>
                    <a:pt x="810" y="1578"/>
                    <a:pt x="816" y="1572"/>
                    <a:pt x="814" y="1566"/>
                  </a:cubicBezTo>
                  <a:cubicBezTo>
                    <a:pt x="809" y="1554"/>
                    <a:pt x="771" y="1556"/>
                    <a:pt x="802" y="1530"/>
                  </a:cubicBezTo>
                  <a:cubicBezTo>
                    <a:pt x="812" y="1522"/>
                    <a:pt x="826" y="1522"/>
                    <a:pt x="838" y="1518"/>
                  </a:cubicBezTo>
                  <a:cubicBezTo>
                    <a:pt x="844" y="1516"/>
                    <a:pt x="856" y="1512"/>
                    <a:pt x="856" y="1512"/>
                  </a:cubicBezTo>
                  <a:cubicBezTo>
                    <a:pt x="868" y="1476"/>
                    <a:pt x="839" y="1490"/>
                    <a:pt x="808" y="1482"/>
                  </a:cubicBezTo>
                  <a:cubicBezTo>
                    <a:pt x="796" y="1479"/>
                    <a:pt x="784" y="1474"/>
                    <a:pt x="772" y="1470"/>
                  </a:cubicBezTo>
                  <a:cubicBezTo>
                    <a:pt x="766" y="1468"/>
                    <a:pt x="754" y="1464"/>
                    <a:pt x="754" y="1464"/>
                  </a:cubicBezTo>
                  <a:cubicBezTo>
                    <a:pt x="750" y="1452"/>
                    <a:pt x="746" y="1440"/>
                    <a:pt x="742" y="1428"/>
                  </a:cubicBezTo>
                  <a:cubicBezTo>
                    <a:pt x="740" y="1422"/>
                    <a:pt x="771" y="1393"/>
                    <a:pt x="772" y="1392"/>
                  </a:cubicBezTo>
                  <a:cubicBezTo>
                    <a:pt x="808" y="1368"/>
                    <a:pt x="845" y="1358"/>
                    <a:pt x="886" y="1344"/>
                  </a:cubicBezTo>
                  <a:cubicBezTo>
                    <a:pt x="905" y="1338"/>
                    <a:pt x="921" y="1326"/>
                    <a:pt x="940" y="1320"/>
                  </a:cubicBezTo>
                  <a:cubicBezTo>
                    <a:pt x="946" y="1318"/>
                    <a:pt x="958" y="1314"/>
                    <a:pt x="958" y="1314"/>
                  </a:cubicBezTo>
                  <a:cubicBezTo>
                    <a:pt x="1023" y="1323"/>
                    <a:pt x="1005" y="1316"/>
                    <a:pt x="1036" y="1362"/>
                  </a:cubicBezTo>
                  <a:cubicBezTo>
                    <a:pt x="1031" y="1398"/>
                    <a:pt x="1032" y="1433"/>
                    <a:pt x="994" y="1446"/>
                  </a:cubicBezTo>
                  <a:cubicBezTo>
                    <a:pt x="988" y="1452"/>
                    <a:pt x="981" y="1457"/>
                    <a:pt x="976" y="1464"/>
                  </a:cubicBezTo>
                  <a:cubicBezTo>
                    <a:pt x="967" y="1475"/>
                    <a:pt x="952" y="1500"/>
                    <a:pt x="952" y="1500"/>
                  </a:cubicBezTo>
                  <a:cubicBezTo>
                    <a:pt x="955" y="1540"/>
                    <a:pt x="941" y="1588"/>
                    <a:pt x="982" y="1602"/>
                  </a:cubicBezTo>
                  <a:cubicBezTo>
                    <a:pt x="1026" y="1668"/>
                    <a:pt x="1026" y="1591"/>
                    <a:pt x="988" y="1566"/>
                  </a:cubicBezTo>
                  <a:cubicBezTo>
                    <a:pt x="978" y="1528"/>
                    <a:pt x="978" y="1487"/>
                    <a:pt x="1012" y="1464"/>
                  </a:cubicBezTo>
                  <a:cubicBezTo>
                    <a:pt x="1018" y="1468"/>
                    <a:pt x="1025" y="1471"/>
                    <a:pt x="1030" y="1476"/>
                  </a:cubicBezTo>
                  <a:cubicBezTo>
                    <a:pt x="1035" y="1481"/>
                    <a:pt x="1035" y="1493"/>
                    <a:pt x="1042" y="1494"/>
                  </a:cubicBezTo>
                  <a:cubicBezTo>
                    <a:pt x="1055" y="1496"/>
                    <a:pt x="1078" y="1482"/>
                    <a:pt x="1078" y="1482"/>
                  </a:cubicBezTo>
                  <a:cubicBezTo>
                    <a:pt x="1085" y="1493"/>
                    <a:pt x="1091" y="1509"/>
                    <a:pt x="1108" y="1506"/>
                  </a:cubicBezTo>
                  <a:cubicBezTo>
                    <a:pt x="1115" y="1505"/>
                    <a:pt x="1119" y="1497"/>
                    <a:pt x="1126" y="1494"/>
                  </a:cubicBezTo>
                  <a:cubicBezTo>
                    <a:pt x="1138" y="1489"/>
                    <a:pt x="1162" y="1482"/>
                    <a:pt x="1162" y="1482"/>
                  </a:cubicBezTo>
                  <a:cubicBezTo>
                    <a:pt x="1207" y="1497"/>
                    <a:pt x="1153" y="1475"/>
                    <a:pt x="1192" y="1506"/>
                  </a:cubicBezTo>
                  <a:cubicBezTo>
                    <a:pt x="1198" y="1511"/>
                    <a:pt x="1239" y="1518"/>
                    <a:pt x="1240" y="1518"/>
                  </a:cubicBezTo>
                  <a:cubicBezTo>
                    <a:pt x="1246" y="1522"/>
                    <a:pt x="1251" y="1530"/>
                    <a:pt x="1258" y="1530"/>
                  </a:cubicBezTo>
                  <a:cubicBezTo>
                    <a:pt x="1271" y="1530"/>
                    <a:pt x="1294" y="1518"/>
                    <a:pt x="1294" y="1518"/>
                  </a:cubicBezTo>
                  <a:cubicBezTo>
                    <a:pt x="1329" y="1527"/>
                    <a:pt x="1360" y="1540"/>
                    <a:pt x="1390" y="1560"/>
                  </a:cubicBezTo>
                  <a:cubicBezTo>
                    <a:pt x="1407" y="1586"/>
                    <a:pt x="1411" y="1608"/>
                    <a:pt x="1438" y="1626"/>
                  </a:cubicBezTo>
                  <a:cubicBezTo>
                    <a:pt x="1454" y="1675"/>
                    <a:pt x="1437" y="1664"/>
                    <a:pt x="1492" y="1656"/>
                  </a:cubicBezTo>
                  <a:cubicBezTo>
                    <a:pt x="1507" y="1633"/>
                    <a:pt x="1504" y="1631"/>
                    <a:pt x="1504" y="1656"/>
                  </a:cubicBez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450" y="2604"/>
              <a:ext cx="402" cy="490"/>
            </a:xfrm>
            <a:custGeom>
              <a:avLst/>
              <a:gdLst>
                <a:gd name="T0" fmla="*/ 0 w 810"/>
                <a:gd name="T1" fmla="*/ 1 h 960"/>
                <a:gd name="T2" fmla="*/ 0 w 810"/>
                <a:gd name="T3" fmla="*/ 1 h 960"/>
                <a:gd name="T4" fmla="*/ 0 w 810"/>
                <a:gd name="T5" fmla="*/ 1 h 960"/>
                <a:gd name="T6" fmla="*/ 0 w 810"/>
                <a:gd name="T7" fmla="*/ 1 h 960"/>
                <a:gd name="T8" fmla="*/ 0 w 810"/>
                <a:gd name="T9" fmla="*/ 1 h 960"/>
                <a:gd name="T10" fmla="*/ 0 w 810"/>
                <a:gd name="T11" fmla="*/ 1 h 960"/>
                <a:gd name="T12" fmla="*/ 0 w 810"/>
                <a:gd name="T13" fmla="*/ 1 h 960"/>
                <a:gd name="T14" fmla="*/ 0 w 810"/>
                <a:gd name="T15" fmla="*/ 1 h 960"/>
                <a:gd name="T16" fmla="*/ 0 w 810"/>
                <a:gd name="T17" fmla="*/ 1 h 960"/>
                <a:gd name="T18" fmla="*/ 0 w 810"/>
                <a:gd name="T19" fmla="*/ 1 h 960"/>
                <a:gd name="T20" fmla="*/ 0 w 810"/>
                <a:gd name="T21" fmla="*/ 1 h 960"/>
                <a:gd name="T22" fmla="*/ 0 w 810"/>
                <a:gd name="T23" fmla="*/ 1 h 960"/>
                <a:gd name="T24" fmla="*/ 0 w 810"/>
                <a:gd name="T25" fmla="*/ 1 h 960"/>
                <a:gd name="T26" fmla="*/ 0 w 810"/>
                <a:gd name="T27" fmla="*/ 1 h 960"/>
                <a:gd name="T28" fmla="*/ 0 w 810"/>
                <a:gd name="T29" fmla="*/ 1 h 960"/>
                <a:gd name="T30" fmla="*/ 0 w 810"/>
                <a:gd name="T31" fmla="*/ 1 h 960"/>
                <a:gd name="T32" fmla="*/ 0 w 810"/>
                <a:gd name="T33" fmla="*/ 1 h 960"/>
                <a:gd name="T34" fmla="*/ 0 w 810"/>
                <a:gd name="T35" fmla="*/ 1 h 960"/>
                <a:gd name="T36" fmla="*/ 0 w 810"/>
                <a:gd name="T37" fmla="*/ 0 h 960"/>
                <a:gd name="T38" fmla="*/ 0 w 810"/>
                <a:gd name="T39" fmla="*/ 1 h 960"/>
                <a:gd name="T40" fmla="*/ 0 w 810"/>
                <a:gd name="T41" fmla="*/ 1 h 960"/>
                <a:gd name="T42" fmla="*/ 0 w 810"/>
                <a:gd name="T43" fmla="*/ 1 h 960"/>
                <a:gd name="T44" fmla="*/ 0 w 810"/>
                <a:gd name="T45" fmla="*/ 1 h 960"/>
                <a:gd name="T46" fmla="*/ 0 w 810"/>
                <a:gd name="T47" fmla="*/ 1 h 960"/>
                <a:gd name="T48" fmla="*/ 0 w 810"/>
                <a:gd name="T49" fmla="*/ 1 h 960"/>
                <a:gd name="T50" fmla="*/ 0 w 810"/>
                <a:gd name="T51" fmla="*/ 1 h 960"/>
                <a:gd name="T52" fmla="*/ 0 w 810"/>
                <a:gd name="T53" fmla="*/ 1 h 960"/>
                <a:gd name="T54" fmla="*/ 0 w 810"/>
                <a:gd name="T55" fmla="*/ 1 h 960"/>
                <a:gd name="T56" fmla="*/ 0 w 810"/>
                <a:gd name="T57" fmla="*/ 1 h 960"/>
                <a:gd name="T58" fmla="*/ 0 w 810"/>
                <a:gd name="T59" fmla="*/ 1 h 960"/>
                <a:gd name="T60" fmla="*/ 0 w 810"/>
                <a:gd name="T61" fmla="*/ 1 h 960"/>
                <a:gd name="T62" fmla="*/ 0 w 810"/>
                <a:gd name="T63" fmla="*/ 1 h 960"/>
                <a:gd name="T64" fmla="*/ 0 w 810"/>
                <a:gd name="T65" fmla="*/ 1 h 960"/>
                <a:gd name="T66" fmla="*/ 0 w 810"/>
                <a:gd name="T67" fmla="*/ 1 h 960"/>
                <a:gd name="T68" fmla="*/ 0 w 810"/>
                <a:gd name="T69" fmla="*/ 1 h 960"/>
                <a:gd name="T70" fmla="*/ 0 w 810"/>
                <a:gd name="T71" fmla="*/ 1 h 960"/>
                <a:gd name="T72" fmla="*/ 0 w 810"/>
                <a:gd name="T73" fmla="*/ 1 h 960"/>
                <a:gd name="T74" fmla="*/ 0 w 810"/>
                <a:gd name="T75" fmla="*/ 1 h 960"/>
                <a:gd name="T76" fmla="*/ 0 w 810"/>
                <a:gd name="T77" fmla="*/ 1 h 960"/>
                <a:gd name="T78" fmla="*/ 0 w 810"/>
                <a:gd name="T79" fmla="*/ 1 h 960"/>
                <a:gd name="T80" fmla="*/ 0 w 810"/>
                <a:gd name="T81" fmla="*/ 1 h 960"/>
                <a:gd name="T82" fmla="*/ 0 w 810"/>
                <a:gd name="T83" fmla="*/ 1 h 960"/>
                <a:gd name="T84" fmla="*/ 0 w 810"/>
                <a:gd name="T85" fmla="*/ 1 h 960"/>
                <a:gd name="T86" fmla="*/ 0 w 810"/>
                <a:gd name="T87" fmla="*/ 1 h 960"/>
                <a:gd name="T88" fmla="*/ 0 w 810"/>
                <a:gd name="T89" fmla="*/ 1 h 960"/>
                <a:gd name="T90" fmla="*/ 0 w 810"/>
                <a:gd name="T91" fmla="*/ 1 h 960"/>
                <a:gd name="T92" fmla="*/ 0 w 810"/>
                <a:gd name="T93" fmla="*/ 1 h 960"/>
                <a:gd name="T94" fmla="*/ 0 w 810"/>
                <a:gd name="T95" fmla="*/ 1 h 960"/>
                <a:gd name="T96" fmla="*/ 0 w 810"/>
                <a:gd name="T97" fmla="*/ 1 h 960"/>
                <a:gd name="T98" fmla="*/ 0 w 810"/>
                <a:gd name="T99" fmla="*/ 1 h 960"/>
                <a:gd name="T100" fmla="*/ 0 w 810"/>
                <a:gd name="T101" fmla="*/ 1 h 960"/>
                <a:gd name="T102" fmla="*/ 0 w 810"/>
                <a:gd name="T103" fmla="*/ 1 h 960"/>
                <a:gd name="T104" fmla="*/ 0 w 810"/>
                <a:gd name="T105" fmla="*/ 1 h 960"/>
                <a:gd name="T106" fmla="*/ 0 w 810"/>
                <a:gd name="T107" fmla="*/ 1 h 960"/>
                <a:gd name="T108" fmla="*/ 0 w 810"/>
                <a:gd name="T109" fmla="*/ 1 h 960"/>
                <a:gd name="T110" fmla="*/ 0 w 810"/>
                <a:gd name="T111" fmla="*/ 1 h 960"/>
                <a:gd name="T112" fmla="*/ 0 w 810"/>
                <a:gd name="T113" fmla="*/ 1 h 960"/>
                <a:gd name="T114" fmla="*/ 0 w 810"/>
                <a:gd name="T115" fmla="*/ 1 h 960"/>
                <a:gd name="T116" fmla="*/ 0 w 810"/>
                <a:gd name="T117" fmla="*/ 1 h 960"/>
                <a:gd name="T118" fmla="*/ 0 w 810"/>
                <a:gd name="T119" fmla="*/ 1 h 960"/>
                <a:gd name="T120" fmla="*/ 0 w 810"/>
                <a:gd name="T121" fmla="*/ 1 h 960"/>
                <a:gd name="T122" fmla="*/ 0 w 810"/>
                <a:gd name="T123" fmla="*/ 1 h 9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0"/>
                <a:gd name="T187" fmla="*/ 0 h 960"/>
                <a:gd name="T188" fmla="*/ 810 w 810"/>
                <a:gd name="T189" fmla="*/ 960 h 9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0" h="960">
                  <a:moveTo>
                    <a:pt x="12" y="414"/>
                  </a:moveTo>
                  <a:cubicBezTo>
                    <a:pt x="18" y="410"/>
                    <a:pt x="25" y="407"/>
                    <a:pt x="30" y="402"/>
                  </a:cubicBezTo>
                  <a:cubicBezTo>
                    <a:pt x="39" y="391"/>
                    <a:pt x="54" y="366"/>
                    <a:pt x="54" y="366"/>
                  </a:cubicBezTo>
                  <a:cubicBezTo>
                    <a:pt x="129" y="391"/>
                    <a:pt x="194" y="359"/>
                    <a:pt x="264" y="342"/>
                  </a:cubicBezTo>
                  <a:cubicBezTo>
                    <a:pt x="276" y="306"/>
                    <a:pt x="272" y="338"/>
                    <a:pt x="252" y="318"/>
                  </a:cubicBezTo>
                  <a:cubicBezTo>
                    <a:pt x="220" y="286"/>
                    <a:pt x="276" y="310"/>
                    <a:pt x="228" y="294"/>
                  </a:cubicBezTo>
                  <a:cubicBezTo>
                    <a:pt x="224" y="288"/>
                    <a:pt x="221" y="281"/>
                    <a:pt x="216" y="276"/>
                  </a:cubicBezTo>
                  <a:cubicBezTo>
                    <a:pt x="211" y="271"/>
                    <a:pt x="201" y="271"/>
                    <a:pt x="198" y="264"/>
                  </a:cubicBezTo>
                  <a:cubicBezTo>
                    <a:pt x="192" y="250"/>
                    <a:pt x="215" y="238"/>
                    <a:pt x="222" y="234"/>
                  </a:cubicBezTo>
                  <a:cubicBezTo>
                    <a:pt x="247" y="222"/>
                    <a:pt x="296" y="223"/>
                    <a:pt x="312" y="222"/>
                  </a:cubicBezTo>
                  <a:cubicBezTo>
                    <a:pt x="321" y="186"/>
                    <a:pt x="325" y="200"/>
                    <a:pt x="354" y="180"/>
                  </a:cubicBezTo>
                  <a:cubicBezTo>
                    <a:pt x="377" y="146"/>
                    <a:pt x="349" y="118"/>
                    <a:pt x="390" y="132"/>
                  </a:cubicBezTo>
                  <a:cubicBezTo>
                    <a:pt x="404" y="128"/>
                    <a:pt x="422" y="127"/>
                    <a:pt x="432" y="114"/>
                  </a:cubicBezTo>
                  <a:cubicBezTo>
                    <a:pt x="449" y="93"/>
                    <a:pt x="437" y="87"/>
                    <a:pt x="468" y="66"/>
                  </a:cubicBezTo>
                  <a:cubicBezTo>
                    <a:pt x="470" y="60"/>
                    <a:pt x="470" y="52"/>
                    <a:pt x="474" y="48"/>
                  </a:cubicBezTo>
                  <a:cubicBezTo>
                    <a:pt x="487" y="35"/>
                    <a:pt x="497" y="45"/>
                    <a:pt x="510" y="48"/>
                  </a:cubicBezTo>
                  <a:cubicBezTo>
                    <a:pt x="537" y="54"/>
                    <a:pt x="562" y="57"/>
                    <a:pt x="588" y="66"/>
                  </a:cubicBezTo>
                  <a:cubicBezTo>
                    <a:pt x="604" y="55"/>
                    <a:pt x="612" y="52"/>
                    <a:pt x="624" y="36"/>
                  </a:cubicBezTo>
                  <a:cubicBezTo>
                    <a:pt x="633" y="25"/>
                    <a:pt x="648" y="0"/>
                    <a:pt x="648" y="0"/>
                  </a:cubicBezTo>
                  <a:cubicBezTo>
                    <a:pt x="672" y="8"/>
                    <a:pt x="676" y="18"/>
                    <a:pt x="684" y="42"/>
                  </a:cubicBezTo>
                  <a:cubicBezTo>
                    <a:pt x="672" y="79"/>
                    <a:pt x="677" y="42"/>
                    <a:pt x="696" y="72"/>
                  </a:cubicBezTo>
                  <a:cubicBezTo>
                    <a:pt x="703" y="83"/>
                    <a:pt x="708" y="108"/>
                    <a:pt x="708" y="108"/>
                  </a:cubicBezTo>
                  <a:cubicBezTo>
                    <a:pt x="688" y="168"/>
                    <a:pt x="733" y="141"/>
                    <a:pt x="768" y="132"/>
                  </a:cubicBezTo>
                  <a:cubicBezTo>
                    <a:pt x="803" y="144"/>
                    <a:pt x="803" y="147"/>
                    <a:pt x="810" y="186"/>
                  </a:cubicBezTo>
                  <a:cubicBezTo>
                    <a:pt x="808" y="192"/>
                    <a:pt x="808" y="200"/>
                    <a:pt x="804" y="204"/>
                  </a:cubicBezTo>
                  <a:cubicBezTo>
                    <a:pt x="794" y="214"/>
                    <a:pt x="768" y="228"/>
                    <a:pt x="768" y="228"/>
                  </a:cubicBezTo>
                  <a:cubicBezTo>
                    <a:pt x="783" y="272"/>
                    <a:pt x="783" y="252"/>
                    <a:pt x="774" y="288"/>
                  </a:cubicBezTo>
                  <a:cubicBezTo>
                    <a:pt x="762" y="284"/>
                    <a:pt x="750" y="280"/>
                    <a:pt x="738" y="276"/>
                  </a:cubicBezTo>
                  <a:cubicBezTo>
                    <a:pt x="732" y="274"/>
                    <a:pt x="720" y="270"/>
                    <a:pt x="720" y="270"/>
                  </a:cubicBezTo>
                  <a:cubicBezTo>
                    <a:pt x="707" y="274"/>
                    <a:pt x="694" y="277"/>
                    <a:pt x="684" y="288"/>
                  </a:cubicBezTo>
                  <a:cubicBezTo>
                    <a:pt x="675" y="299"/>
                    <a:pt x="672" y="316"/>
                    <a:pt x="660" y="324"/>
                  </a:cubicBezTo>
                  <a:cubicBezTo>
                    <a:pt x="642" y="336"/>
                    <a:pt x="624" y="348"/>
                    <a:pt x="606" y="360"/>
                  </a:cubicBezTo>
                  <a:cubicBezTo>
                    <a:pt x="600" y="364"/>
                    <a:pt x="588" y="372"/>
                    <a:pt x="588" y="372"/>
                  </a:cubicBezTo>
                  <a:cubicBezTo>
                    <a:pt x="586" y="386"/>
                    <a:pt x="579" y="400"/>
                    <a:pt x="582" y="414"/>
                  </a:cubicBezTo>
                  <a:cubicBezTo>
                    <a:pt x="585" y="428"/>
                    <a:pt x="606" y="450"/>
                    <a:pt x="606" y="450"/>
                  </a:cubicBezTo>
                  <a:cubicBezTo>
                    <a:pt x="604" y="458"/>
                    <a:pt x="605" y="468"/>
                    <a:pt x="600" y="474"/>
                  </a:cubicBezTo>
                  <a:cubicBezTo>
                    <a:pt x="591" y="485"/>
                    <a:pt x="564" y="498"/>
                    <a:pt x="564" y="498"/>
                  </a:cubicBezTo>
                  <a:cubicBezTo>
                    <a:pt x="554" y="529"/>
                    <a:pt x="538" y="522"/>
                    <a:pt x="558" y="552"/>
                  </a:cubicBezTo>
                  <a:cubicBezTo>
                    <a:pt x="551" y="606"/>
                    <a:pt x="542" y="610"/>
                    <a:pt x="522" y="654"/>
                  </a:cubicBezTo>
                  <a:cubicBezTo>
                    <a:pt x="507" y="689"/>
                    <a:pt x="515" y="701"/>
                    <a:pt x="486" y="720"/>
                  </a:cubicBezTo>
                  <a:cubicBezTo>
                    <a:pt x="469" y="714"/>
                    <a:pt x="449" y="705"/>
                    <a:pt x="432" y="720"/>
                  </a:cubicBezTo>
                  <a:cubicBezTo>
                    <a:pt x="422" y="728"/>
                    <a:pt x="420" y="756"/>
                    <a:pt x="420" y="756"/>
                  </a:cubicBezTo>
                  <a:cubicBezTo>
                    <a:pt x="416" y="798"/>
                    <a:pt x="413" y="908"/>
                    <a:pt x="396" y="942"/>
                  </a:cubicBezTo>
                  <a:cubicBezTo>
                    <a:pt x="391" y="951"/>
                    <a:pt x="369" y="957"/>
                    <a:pt x="360" y="960"/>
                  </a:cubicBezTo>
                  <a:cubicBezTo>
                    <a:pt x="334" y="921"/>
                    <a:pt x="321" y="878"/>
                    <a:pt x="306" y="834"/>
                  </a:cubicBezTo>
                  <a:cubicBezTo>
                    <a:pt x="308" y="820"/>
                    <a:pt x="319" y="771"/>
                    <a:pt x="306" y="756"/>
                  </a:cubicBezTo>
                  <a:cubicBezTo>
                    <a:pt x="298" y="746"/>
                    <a:pt x="270" y="744"/>
                    <a:pt x="270" y="744"/>
                  </a:cubicBezTo>
                  <a:cubicBezTo>
                    <a:pt x="262" y="769"/>
                    <a:pt x="277" y="814"/>
                    <a:pt x="252" y="822"/>
                  </a:cubicBezTo>
                  <a:cubicBezTo>
                    <a:pt x="240" y="826"/>
                    <a:pt x="216" y="834"/>
                    <a:pt x="216" y="834"/>
                  </a:cubicBezTo>
                  <a:cubicBezTo>
                    <a:pt x="195" y="820"/>
                    <a:pt x="182" y="810"/>
                    <a:pt x="174" y="786"/>
                  </a:cubicBezTo>
                  <a:cubicBezTo>
                    <a:pt x="184" y="727"/>
                    <a:pt x="191" y="699"/>
                    <a:pt x="252" y="684"/>
                  </a:cubicBezTo>
                  <a:cubicBezTo>
                    <a:pt x="277" y="667"/>
                    <a:pt x="279" y="646"/>
                    <a:pt x="288" y="618"/>
                  </a:cubicBezTo>
                  <a:cubicBezTo>
                    <a:pt x="292" y="606"/>
                    <a:pt x="300" y="582"/>
                    <a:pt x="300" y="582"/>
                  </a:cubicBezTo>
                  <a:cubicBezTo>
                    <a:pt x="282" y="576"/>
                    <a:pt x="264" y="570"/>
                    <a:pt x="246" y="564"/>
                  </a:cubicBezTo>
                  <a:cubicBezTo>
                    <a:pt x="240" y="562"/>
                    <a:pt x="228" y="558"/>
                    <a:pt x="228" y="558"/>
                  </a:cubicBezTo>
                  <a:cubicBezTo>
                    <a:pt x="190" y="615"/>
                    <a:pt x="162" y="586"/>
                    <a:pt x="78" y="582"/>
                  </a:cubicBezTo>
                  <a:cubicBezTo>
                    <a:pt x="58" y="575"/>
                    <a:pt x="44" y="565"/>
                    <a:pt x="24" y="558"/>
                  </a:cubicBezTo>
                  <a:cubicBezTo>
                    <a:pt x="7" y="508"/>
                    <a:pt x="33" y="588"/>
                    <a:pt x="12" y="498"/>
                  </a:cubicBezTo>
                  <a:cubicBezTo>
                    <a:pt x="9" y="486"/>
                    <a:pt x="0" y="462"/>
                    <a:pt x="0" y="462"/>
                  </a:cubicBezTo>
                  <a:cubicBezTo>
                    <a:pt x="2" y="452"/>
                    <a:pt x="3" y="442"/>
                    <a:pt x="6" y="432"/>
                  </a:cubicBezTo>
                  <a:cubicBezTo>
                    <a:pt x="9" y="420"/>
                    <a:pt x="14" y="408"/>
                    <a:pt x="18" y="396"/>
                  </a:cubicBezTo>
                  <a:cubicBezTo>
                    <a:pt x="20" y="390"/>
                    <a:pt x="14" y="408"/>
                    <a:pt x="12" y="41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CCFF99"/>
                </a:gs>
              </a:gsLst>
              <a:lin ang="5400000" scaled="1"/>
            </a:gradFill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38217" y="248403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Northern Grid</a:t>
            </a:r>
            <a:endParaRPr lang="en-IN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03755" y="379369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Western Grid</a:t>
            </a:r>
            <a:endParaRPr lang="en-IN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95817" y="483302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Southern</a:t>
            </a:r>
          </a:p>
          <a:p>
            <a:pPr algn="ctr"/>
            <a:r>
              <a:rPr lang="en-US" sz="1200" b="1" dirty="0" smtClean="0"/>
              <a:t> Grid</a:t>
            </a:r>
            <a:endParaRPr lang="en-IN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368216" y="331308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Eastern</a:t>
            </a:r>
          </a:p>
          <a:p>
            <a:pPr algn="ctr"/>
            <a:r>
              <a:rPr lang="en-US" sz="1200" b="1" dirty="0" smtClean="0"/>
              <a:t> Grid</a:t>
            </a:r>
            <a:endParaRPr lang="en-IN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47802" y="269856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North </a:t>
            </a:r>
          </a:p>
          <a:p>
            <a:pPr algn="ctr"/>
            <a:r>
              <a:rPr lang="en-US" sz="1200" b="1" dirty="0" smtClean="0"/>
              <a:t>Eastern</a:t>
            </a:r>
          </a:p>
          <a:p>
            <a:pPr algn="ctr"/>
            <a:r>
              <a:rPr lang="en-US" sz="1200" b="1" dirty="0" smtClean="0"/>
              <a:t> Grid</a:t>
            </a:r>
            <a:endParaRPr lang="en-IN" sz="12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113" y="198119"/>
            <a:ext cx="7441809" cy="603739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dirty="0" smtClean="0">
                <a:latin typeface="+mn-lt"/>
              </a:rPr>
              <a:t>Synchrophasors Initiative in India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128" y="956604"/>
            <a:ext cx="6176889" cy="533165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Six Pilot projects on PMUs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More than 60 PMUs from Different Vendor.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Integration at National level.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Utilization for real time power operation :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Fault detection, localization and Characterization 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Oscillation monitoring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Angular stability monitoring 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Synchronization and Islanding of large Regional Grids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Operator actions based on monitoring of synchrophasor data.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Public Reports : Synchrophasors Initiative in India, June 2012 and December 2013, Power System oscillations Sept </a:t>
            </a: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2014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URTDSM Project to have more than 1700 PMUs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  <a:p>
            <a:pPr lvl="2" algn="just">
              <a:buBlip>
                <a:blip r:embed="rId2"/>
              </a:buBlip>
            </a:pPr>
            <a:endParaRPr lang="en-US" b="1" dirty="0" smtClean="0">
              <a:latin typeface="+mj-lt"/>
            </a:endParaRPr>
          </a:p>
          <a:p>
            <a:pPr marL="914400" lvl="2" indent="0" algn="just">
              <a:buNone/>
            </a:pPr>
            <a:endParaRPr lang="en-US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7" t="836" b="794"/>
          <a:stretch/>
        </p:blipFill>
        <p:spPr>
          <a:xfrm>
            <a:off x="6850967" y="956604"/>
            <a:ext cx="4766603" cy="49658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6670" y="128787"/>
            <a:ext cx="10801915" cy="940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en-US" sz="2800" dirty="0"/>
              <a:t>Challenges faced during the Implementation of Synchrophasor Project in India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78515842"/>
              </p:ext>
            </p:extLst>
          </p:nvPr>
        </p:nvGraphicFramePr>
        <p:xfrm>
          <a:off x="1468725" y="1300765"/>
          <a:ext cx="9701729" cy="502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3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6670" y="256242"/>
            <a:ext cx="10747324" cy="529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en-US" sz="2800" dirty="0"/>
              <a:t>1. </a:t>
            </a:r>
            <a:r>
              <a:rPr lang="en-GB" sz="2800" dirty="0"/>
              <a:t>Implementation Experience in Multi-Vendor environment   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66669" y="925142"/>
            <a:ext cx="579549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ea typeface="Times New Roman" panose="02020603050405020304" pitchFamily="18" charset="0"/>
              </a:rPr>
              <a:t>Standard has evolved : IEEE C37.118-2005/2011 , PDC Guide IEEE C37.244-2013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Different precision in </a:t>
            </a:r>
            <a:r>
              <a:rPr lang="en-GB" dirty="0"/>
              <a:t>the </a:t>
            </a:r>
            <a:r>
              <a:rPr lang="en-GB" dirty="0" smtClean="0"/>
              <a:t>measurement quantities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hallenges : 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Visualization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Oscillation </a:t>
            </a:r>
            <a:r>
              <a:rPr lang="en-GB" dirty="0"/>
              <a:t>M</a:t>
            </a:r>
            <a:r>
              <a:rPr lang="en-GB" dirty="0" smtClean="0"/>
              <a:t>onitoring 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Event alarms.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Non-Availability of Positive sequence component: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Issue with Linear state estimation.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Estimated phase angles at same sub station from different vendor PMUs needed to be within a tolerance band.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Line Voltage angle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Bus side Voltage Angle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59" y="972305"/>
            <a:ext cx="4799527" cy="22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58" y="3601767"/>
            <a:ext cx="4799527" cy="23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91458" y="3140102"/>
            <a:ext cx="479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ea typeface="Times New Roman" panose="02020603050405020304" pitchFamily="18" charset="0"/>
              </a:rPr>
              <a:t>Figure </a:t>
            </a:r>
            <a:r>
              <a:rPr lang="en-GB" sz="1200" b="1" dirty="0" smtClean="0">
                <a:ea typeface="Times New Roman" panose="02020603050405020304" pitchFamily="18" charset="0"/>
              </a:rPr>
              <a:t>: </a:t>
            </a:r>
            <a:r>
              <a:rPr lang="en-GB" sz="1200" b="1" dirty="0">
                <a:ea typeface="Times New Roman" panose="02020603050405020304" pitchFamily="18" charset="0"/>
              </a:rPr>
              <a:t>ROCOF observed from four different PMUs </a:t>
            </a:r>
            <a:r>
              <a:rPr lang="en-GB" sz="1200" b="1" dirty="0" smtClean="0">
                <a:ea typeface="Times New Roman" panose="02020603050405020304" pitchFamily="18" charset="0"/>
              </a:rPr>
              <a:t> during quasi </a:t>
            </a:r>
            <a:r>
              <a:rPr lang="en-GB" sz="1200" b="1" dirty="0">
                <a:ea typeface="Times New Roman" panose="02020603050405020304" pitchFamily="18" charset="0"/>
              </a:rPr>
              <a:t>steady state </a:t>
            </a:r>
            <a:r>
              <a:rPr lang="en-GB" sz="1200" b="1" dirty="0" smtClean="0">
                <a:ea typeface="Times New Roman" panose="02020603050405020304" pitchFamily="18" charset="0"/>
              </a:rPr>
              <a:t>operation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791458" y="5956257"/>
            <a:ext cx="5087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ea typeface="Times New Roman" panose="02020603050405020304" pitchFamily="18" charset="0"/>
              </a:rPr>
              <a:t>Figure </a:t>
            </a:r>
            <a:r>
              <a:rPr lang="en-GB" sz="1200" b="1" dirty="0" smtClean="0">
                <a:ea typeface="Times New Roman" panose="02020603050405020304" pitchFamily="18" charset="0"/>
              </a:rPr>
              <a:t>: </a:t>
            </a:r>
            <a:r>
              <a:rPr lang="en-GB" sz="1200" b="1" dirty="0">
                <a:ea typeface="Times New Roman" panose="02020603050405020304" pitchFamily="18" charset="0"/>
              </a:rPr>
              <a:t>ROCOF observed from four different PMUs </a:t>
            </a:r>
            <a:r>
              <a:rPr lang="en-GB" sz="1200" b="1" dirty="0" smtClean="0">
                <a:ea typeface="Times New Roman" panose="02020603050405020304" pitchFamily="18" charset="0"/>
              </a:rPr>
              <a:t> during transient </a:t>
            </a:r>
            <a:r>
              <a:rPr lang="en-GB" sz="1200" b="1" dirty="0">
                <a:ea typeface="Times New Roman" panose="02020603050405020304" pitchFamily="18" charset="0"/>
              </a:rPr>
              <a:t>condition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63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8489" y="256242"/>
            <a:ext cx="10659415" cy="529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a typeface="+mj-ea"/>
                <a:cs typeface="+mj-cs"/>
              </a:defRPr>
            </a:lvl1pPr>
          </a:lstStyle>
          <a:p>
            <a:pPr lvl="0"/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GB" sz="2800" dirty="0">
                <a:ea typeface="Times New Roman" panose="02020603050405020304" pitchFamily="18" charset="0"/>
              </a:rPr>
              <a:t>PMU Synchronization Error</a:t>
            </a:r>
            <a:r>
              <a:rPr lang="en-GB" sz="2800" dirty="0" smtClean="0"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8489" y="808562"/>
            <a:ext cx="10659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PMUs are located at remote location sub-stations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Synchronization may be lost in far away PMUs due to various reasons.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Utilization of Flags from the PMUs for time synchronization and FOS is important.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Helps in identifying issues and finding a solution to resolve them.</a:t>
            </a:r>
            <a:endParaRPr lang="en-US" u="sng" dirty="0"/>
          </a:p>
        </p:txBody>
      </p:sp>
      <p:pic>
        <p:nvPicPr>
          <p:cNvPr id="10242" name="Picture 15367" descr="time quality fl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13205"/>
          <a:stretch>
            <a:fillRect/>
          </a:stretch>
        </p:blipFill>
        <p:spPr bwMode="auto">
          <a:xfrm>
            <a:off x="1182075" y="2920746"/>
            <a:ext cx="4913925" cy="2849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7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/>
          <a:stretch>
            <a:fillRect/>
          </a:stretch>
        </p:blipFill>
        <p:spPr bwMode="auto">
          <a:xfrm>
            <a:off x="6365185" y="2918244"/>
            <a:ext cx="5092719" cy="2849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2074" y="5788546"/>
            <a:ext cx="4913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Figure : Unlocked 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clock status in time quality flags in C 37.118 Data frame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365184" y="5787774"/>
            <a:ext cx="5133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Figure :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Time Quality Flags in C 37.118 Data frame showing normal, locked clock</a:t>
            </a:r>
          </a:p>
        </p:txBody>
      </p:sp>
    </p:spTree>
    <p:extLst>
      <p:ext uri="{BB962C8B-B14F-4D97-AF65-F5344CB8AC3E}">
        <p14:creationId xmlns:p14="http://schemas.microsoft.com/office/powerpoint/2010/main" val="41635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8489" y="256242"/>
            <a:ext cx="10659415" cy="529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a typeface="+mj-ea"/>
                <a:cs typeface="+mj-cs"/>
              </a:defRPr>
            </a:lvl1pPr>
          </a:lstStyle>
          <a:p>
            <a:pPr lvl="0"/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GB" sz="2800" dirty="0">
                <a:ea typeface="Times New Roman" panose="02020603050405020304" pitchFamily="18" charset="0"/>
              </a:rPr>
              <a:t>Communication Challenges in Integrating PMU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489" y="909067"/>
            <a:ext cx="547352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Heart of the whole WAMS system.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Major Challenge :</a:t>
            </a:r>
            <a:r>
              <a:rPr lang="en-US" sz="1600" dirty="0" smtClean="0"/>
              <a:t> E</a:t>
            </a:r>
            <a:r>
              <a:rPr lang="en-GB" sz="1600" dirty="0" smtClean="0"/>
              <a:t>stablishing high bandwidth communication </a:t>
            </a:r>
            <a:r>
              <a:rPr lang="en-GB" sz="1600" dirty="0"/>
              <a:t>links </a:t>
            </a:r>
            <a:r>
              <a:rPr lang="en-GB" sz="1600" dirty="0" smtClean="0"/>
              <a:t>between </a:t>
            </a:r>
            <a:r>
              <a:rPr lang="en-GB" sz="1600" dirty="0"/>
              <a:t>geographically remote </a:t>
            </a:r>
            <a:r>
              <a:rPr lang="en-GB" sz="1600" dirty="0" smtClean="0"/>
              <a:t>substations to RLDCs.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/>
              <a:t>Communication </a:t>
            </a:r>
            <a:r>
              <a:rPr lang="en-GB" sz="1600" b="1" dirty="0"/>
              <a:t>C</a:t>
            </a:r>
            <a:r>
              <a:rPr lang="en-GB" sz="1600" b="1" dirty="0" smtClean="0"/>
              <a:t>hannels used in India for WAMS :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Dedicated </a:t>
            </a:r>
            <a:r>
              <a:rPr lang="en-GB" sz="1600" dirty="0"/>
              <a:t>fibre optic </a:t>
            </a:r>
            <a:r>
              <a:rPr lang="en-GB" sz="1600" dirty="0" smtClean="0"/>
              <a:t>channel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Enterprise </a:t>
            </a:r>
            <a:r>
              <a:rPr lang="en-GB" sz="1600" dirty="0"/>
              <a:t>Wide Area network </a:t>
            </a:r>
            <a:endParaRPr lang="en-GB" sz="16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Leased </a:t>
            </a:r>
            <a:r>
              <a:rPr lang="en-GB" sz="1600" dirty="0"/>
              <a:t>communication lines. </a:t>
            </a:r>
            <a:endParaRPr lang="en-GB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77916"/>
              </p:ext>
            </p:extLst>
          </p:nvPr>
        </p:nvGraphicFramePr>
        <p:xfrm>
          <a:off x="798489" y="4069194"/>
          <a:ext cx="10659416" cy="203891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62827"/>
                <a:gridCol w="1787458"/>
                <a:gridCol w="1004332"/>
                <a:gridCol w="1223073"/>
                <a:gridCol w="1303629"/>
                <a:gridCol w="1060969"/>
                <a:gridCol w="994657"/>
                <a:gridCol w="1094123"/>
                <a:gridCol w="928348"/>
              </a:tblGrid>
              <a:tr h="40646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PMU Make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IEEE Standard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Composition of Signals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Communication Bandwidth average </a:t>
                      </a:r>
                      <a:r>
                        <a:rPr lang="en-GB" sz="1400" b="1" dirty="0" smtClean="0">
                          <a:effectLst/>
                        </a:rPr>
                        <a:t>latency (in </a:t>
                      </a:r>
                      <a:r>
                        <a:rPr lang="en-GB" sz="1400" b="1" dirty="0">
                          <a:effectLst/>
                        </a:rPr>
                        <a:t>ms)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Phasor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Analog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Frequency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Total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64 kbps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512 kbps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 Mbps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Make 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C.37.118-2011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625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350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Make 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C.37.118-2005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40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Make 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C.37.118-2005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Make 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C.37.118-2005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160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Make 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C.37.118-2005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150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272011" y="863464"/>
            <a:ext cx="51858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Bandwidth :  </a:t>
            </a:r>
            <a:r>
              <a:rPr lang="en-GB" sz="1600" dirty="0"/>
              <a:t>64 kbps or 512 kbps or 2 mbps channel</a:t>
            </a: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Observation :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64 kbps : High latency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2011 standard PMUs has high latency compared to 2005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Need of optimization  : </a:t>
            </a:r>
            <a:r>
              <a:rPr lang="en-US" sz="1600" dirty="0" smtClean="0"/>
              <a:t>Usage of communication channel bandwidth with large number of PMUs installation at one station.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98489" y="6175084"/>
            <a:ext cx="10659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ea typeface="Times New Roman" panose="02020603050405020304" pitchFamily="18" charset="0"/>
              </a:rPr>
              <a:t>Figure : Average </a:t>
            </a:r>
            <a:r>
              <a:rPr lang="en-GB" sz="1400" b="1" dirty="0">
                <a:ea typeface="Times New Roman" panose="02020603050405020304" pitchFamily="18" charset="0"/>
              </a:rPr>
              <a:t>Latency observed with different communication channels and PMUs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68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E8AB9-3A13-4DD6-8DF7-388902783BC9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8489" y="256242"/>
            <a:ext cx="10659415" cy="529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GB" sz="2800" dirty="0">
                <a:ea typeface="Times New Roman" panose="02020603050405020304" pitchFamily="18" charset="0"/>
              </a:rPr>
              <a:t>Reliability of Synchrophasor </a:t>
            </a:r>
            <a:r>
              <a:rPr lang="en-GB" sz="2800" dirty="0" smtClean="0">
                <a:ea typeface="Times New Roman" panose="02020603050405020304" pitchFamily="18" charset="0"/>
              </a:rPr>
              <a:t>data.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489" y="1041854"/>
            <a:ext cx="10659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eliability </a:t>
            </a:r>
            <a:r>
              <a:rPr lang="en-GB" dirty="0"/>
              <a:t>of the Synchrophasor data is of utmost </a:t>
            </a:r>
            <a:r>
              <a:rPr lang="en-GB" dirty="0" smtClean="0"/>
              <a:t>importance.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Unreliable </a:t>
            </a:r>
            <a:r>
              <a:rPr lang="en-GB" b="1" dirty="0" smtClean="0"/>
              <a:t>Data : </a:t>
            </a:r>
            <a:r>
              <a:rPr lang="en-GB" dirty="0" smtClean="0"/>
              <a:t>False </a:t>
            </a:r>
            <a:r>
              <a:rPr lang="en-GB" dirty="0"/>
              <a:t>alarms </a:t>
            </a:r>
            <a:r>
              <a:rPr lang="en-GB" dirty="0" smtClean="0"/>
              <a:t>, Incorrect </a:t>
            </a:r>
            <a:r>
              <a:rPr lang="en-GB" dirty="0"/>
              <a:t>decision making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Even </a:t>
            </a:r>
            <a:r>
              <a:rPr lang="en-GB" dirty="0"/>
              <a:t>with a healthy PMU in place, there had been instances of data loss which are </a:t>
            </a:r>
            <a:r>
              <a:rPr lang="en-GB" dirty="0" smtClean="0"/>
              <a:t>due </a:t>
            </a:r>
            <a:r>
              <a:rPr lang="en-GB" dirty="0"/>
              <a:t>to:</a:t>
            </a:r>
            <a:endParaRPr lang="en-US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Issues with the Communication link between PMU and </a:t>
            </a:r>
            <a:r>
              <a:rPr lang="en-GB" dirty="0" smtClean="0"/>
              <a:t>PDC.</a:t>
            </a:r>
            <a:endParaRPr lang="en-US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Loss </a:t>
            </a:r>
            <a:r>
              <a:rPr lang="en-GB" dirty="0"/>
              <a:t>of time synchronization of individual PMU</a:t>
            </a:r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Application Algorithm/ Historian  Capability : </a:t>
            </a:r>
            <a:r>
              <a:rPr lang="en-US" dirty="0" smtClean="0"/>
              <a:t>Di</a:t>
            </a:r>
            <a:r>
              <a:rPr lang="en-GB" dirty="0" smtClean="0"/>
              <a:t>scard </a:t>
            </a:r>
            <a:r>
              <a:rPr lang="en-GB" dirty="0"/>
              <a:t>the unreliable </a:t>
            </a:r>
            <a:r>
              <a:rPr lang="en-GB" dirty="0" smtClean="0"/>
              <a:t>data.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Example : </a:t>
            </a:r>
            <a:r>
              <a:rPr lang="en-GB" dirty="0" smtClean="0"/>
              <a:t>Applications </a:t>
            </a:r>
            <a:r>
              <a:rPr lang="en-GB" dirty="0"/>
              <a:t>like </a:t>
            </a:r>
            <a:r>
              <a:rPr lang="en-GB" dirty="0" smtClean="0"/>
              <a:t>Oscillation </a:t>
            </a:r>
            <a:r>
              <a:rPr lang="en-GB" dirty="0"/>
              <a:t>Monitoring System (OMS) and Angle Monitoring Applications need to detect such </a:t>
            </a:r>
            <a:r>
              <a:rPr lang="en-GB" dirty="0" smtClean="0"/>
              <a:t>conditions for better Visualization and Result.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57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1411</Words>
  <Application>Microsoft Office PowerPoint</Application>
  <PresentationFormat>Widescreen</PresentationFormat>
  <Paragraphs>226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Mangal</vt:lpstr>
      <vt:lpstr>Times New Roman</vt:lpstr>
      <vt:lpstr>Office Theme</vt:lpstr>
      <vt:lpstr>Synchrophasor Implementation Experience and Integration Challenges in Indian Grid</vt:lpstr>
      <vt:lpstr>Outline</vt:lpstr>
      <vt:lpstr>Indian National Grid</vt:lpstr>
      <vt:lpstr>Synchrophasors Initiative in India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Conclusion…..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Low Frequency Oscillations Through PMU-Based Measurements for Indian National Grid</dc:title>
  <dc:creator>Mike</dc:creator>
  <cp:lastModifiedBy>Mike</cp:lastModifiedBy>
  <cp:revision>150</cp:revision>
  <dcterms:created xsi:type="dcterms:W3CDTF">2015-09-22T03:03:56Z</dcterms:created>
  <dcterms:modified xsi:type="dcterms:W3CDTF">2015-10-08T22:56:55Z</dcterms:modified>
</cp:coreProperties>
</file>