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8" r:id="rId5"/>
    <p:sldId id="348" r:id="rId6"/>
    <p:sldId id="311" r:id="rId7"/>
    <p:sldId id="262" r:id="rId8"/>
    <p:sldId id="263" r:id="rId9"/>
    <p:sldId id="265" r:id="rId10"/>
    <p:sldId id="264" r:id="rId11"/>
    <p:sldId id="266" r:id="rId12"/>
    <p:sldId id="267" r:id="rId13"/>
    <p:sldId id="335" r:id="rId14"/>
    <p:sldId id="341" r:id="rId15"/>
    <p:sldId id="271" r:id="rId16"/>
    <p:sldId id="272" r:id="rId17"/>
    <p:sldId id="347" r:id="rId18"/>
    <p:sldId id="273" r:id="rId19"/>
    <p:sldId id="330" r:id="rId20"/>
    <p:sldId id="333" r:id="rId21"/>
    <p:sldId id="331" r:id="rId22"/>
    <p:sldId id="336" r:id="rId23"/>
    <p:sldId id="349" r:id="rId24"/>
    <p:sldId id="350" r:id="rId25"/>
    <p:sldId id="337" r:id="rId26"/>
    <p:sldId id="320" r:id="rId27"/>
    <p:sldId id="321" r:id="rId28"/>
    <p:sldId id="322" r:id="rId29"/>
    <p:sldId id="323" r:id="rId30"/>
    <p:sldId id="324" r:id="rId31"/>
    <p:sldId id="325" r:id="rId32"/>
    <p:sldId id="326" r:id="rId33"/>
    <p:sldId id="327" r:id="rId34"/>
    <p:sldId id="328" r:id="rId3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23" autoAdjust="0"/>
  </p:normalViewPr>
  <p:slideViewPr>
    <p:cSldViewPr>
      <p:cViewPr varScale="1">
        <p:scale>
          <a:sx n="113" d="100"/>
          <a:sy n="113" d="100"/>
        </p:scale>
        <p:origin x="16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9114A-539E-468F-8D0E-7A5716747B64}" type="datetimeFigureOut">
              <a:rPr lang="en-US" smtClean="0"/>
              <a:t>10/12/2015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F3BBD-F3AA-4D75-BD13-3FC2057BC675}" type="slidenum">
              <a:rPr lang="en-US" smtClean="0"/>
              <a:t>‹#›</a:t>
            </a:fld>
            <a:endParaRPr lang="en-US"/>
          </a:p>
        </p:txBody>
      </p:sp>
    </p:spTree>
    <p:extLst>
      <p:ext uri="{BB962C8B-B14F-4D97-AF65-F5344CB8AC3E}">
        <p14:creationId xmlns:p14="http://schemas.microsoft.com/office/powerpoint/2010/main" val="31388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1494" indent="-289036" eaLnBrk="0" hangingPunct="0">
              <a:spcBef>
                <a:spcPct val="30000"/>
              </a:spcBef>
              <a:defRPr sz="1200">
                <a:solidFill>
                  <a:schemeClr val="tx1"/>
                </a:solidFill>
                <a:latin typeface="Calibri" panose="020F0502020204030204" pitchFamily="34" charset="0"/>
              </a:defRPr>
            </a:lvl2pPr>
            <a:lvl3pPr marL="1156145" indent="-231229" eaLnBrk="0" hangingPunct="0">
              <a:spcBef>
                <a:spcPct val="30000"/>
              </a:spcBef>
              <a:defRPr sz="1200">
                <a:solidFill>
                  <a:schemeClr val="tx1"/>
                </a:solidFill>
                <a:latin typeface="Calibri" panose="020F0502020204030204" pitchFamily="34" charset="0"/>
              </a:defRPr>
            </a:lvl3pPr>
            <a:lvl4pPr marL="1618602" indent="-231229" eaLnBrk="0" hangingPunct="0">
              <a:spcBef>
                <a:spcPct val="30000"/>
              </a:spcBef>
              <a:defRPr sz="1200">
                <a:solidFill>
                  <a:schemeClr val="tx1"/>
                </a:solidFill>
                <a:latin typeface="Calibri" panose="020F0502020204030204" pitchFamily="34" charset="0"/>
              </a:defRPr>
            </a:lvl4pPr>
            <a:lvl5pPr marL="2081060" indent="-231229" eaLnBrk="0" hangingPunct="0">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C750CCC-9B9D-4BB9-93AA-B99E1B6322E1}"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82368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1494" indent="-289036" eaLnBrk="0" hangingPunct="0">
              <a:spcBef>
                <a:spcPct val="30000"/>
              </a:spcBef>
              <a:defRPr sz="1200">
                <a:solidFill>
                  <a:schemeClr val="tx1"/>
                </a:solidFill>
                <a:latin typeface="Calibri" panose="020F0502020204030204" pitchFamily="34" charset="0"/>
              </a:defRPr>
            </a:lvl2pPr>
            <a:lvl3pPr marL="1156145" indent="-231229" eaLnBrk="0" hangingPunct="0">
              <a:spcBef>
                <a:spcPct val="30000"/>
              </a:spcBef>
              <a:defRPr sz="1200">
                <a:solidFill>
                  <a:schemeClr val="tx1"/>
                </a:solidFill>
                <a:latin typeface="Calibri" panose="020F0502020204030204" pitchFamily="34" charset="0"/>
              </a:defRPr>
            </a:lvl3pPr>
            <a:lvl4pPr marL="1618602" indent="-231229" eaLnBrk="0" hangingPunct="0">
              <a:spcBef>
                <a:spcPct val="30000"/>
              </a:spcBef>
              <a:defRPr sz="1200">
                <a:solidFill>
                  <a:schemeClr val="tx1"/>
                </a:solidFill>
                <a:latin typeface="Calibri" panose="020F0502020204030204" pitchFamily="34" charset="0"/>
              </a:defRPr>
            </a:lvl4pPr>
            <a:lvl5pPr marL="2081060" indent="-231229" eaLnBrk="0" hangingPunct="0">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DA650B-D40B-4E33-963D-C42A1745560F}"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79128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3 layers of 61850</a:t>
            </a:r>
          </a:p>
          <a:p>
            <a:pPr eaLnBrk="1" hangingPunct="1">
              <a:spcBef>
                <a:spcPct val="0"/>
              </a:spcBef>
            </a:pPr>
            <a:r>
              <a:rPr lang="en-US" altLang="en-US" dirty="0" smtClean="0"/>
              <a:t>1. MMS/Goose Level – Protocol – quite mature, things work fairly</a:t>
            </a:r>
            <a:r>
              <a:rPr lang="en-US" altLang="en-US" baseline="0" dirty="0" smtClean="0"/>
              <a:t> well these days</a:t>
            </a:r>
          </a:p>
          <a:p>
            <a:pPr eaLnBrk="1" hangingPunct="1">
              <a:spcBef>
                <a:spcPct val="0"/>
              </a:spcBef>
            </a:pPr>
            <a:r>
              <a:rPr lang="en-US" altLang="en-US" baseline="0" dirty="0" smtClean="0"/>
              <a:t>2. Semantic Models – Logical Nodes, ENTSO-E (European Network of Transmission System Operators for Electricity?).  Provide Prescriptive guidance on what of all the numerous options 61850 could do things to get consistency across vendors) is getting involved to write a large number of Application Profiles. (generally speaking it is the equivalent of DNP SUBNET Definitions) ENTSO thinks this work cold take up to 7 years (2022, 23)\</a:t>
            </a:r>
          </a:p>
          <a:p>
            <a:pPr eaLnBrk="1" hangingPunct="1">
              <a:spcBef>
                <a:spcPct val="0"/>
              </a:spcBef>
            </a:pPr>
            <a:r>
              <a:rPr lang="en-US" altLang="en-US" dirty="0" smtClean="0"/>
              <a:t>Engineering Tools – IEC-61850 Interoperability – SCL Interoperability – Substation</a:t>
            </a:r>
            <a:r>
              <a:rPr lang="en-US" altLang="en-US" baseline="0" dirty="0" smtClean="0"/>
              <a:t> Configuration Language - Open Standard/Vendor Agnostic tooling.  At a very early stage, its not there and its doesn’t work.</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1494" indent="-289036" eaLnBrk="0" hangingPunct="0">
              <a:spcBef>
                <a:spcPct val="30000"/>
              </a:spcBef>
              <a:defRPr sz="1200">
                <a:solidFill>
                  <a:schemeClr val="tx1"/>
                </a:solidFill>
                <a:latin typeface="Calibri" panose="020F0502020204030204" pitchFamily="34" charset="0"/>
              </a:defRPr>
            </a:lvl2pPr>
            <a:lvl3pPr marL="1156145" indent="-231229" eaLnBrk="0" hangingPunct="0">
              <a:spcBef>
                <a:spcPct val="30000"/>
              </a:spcBef>
              <a:defRPr sz="1200">
                <a:solidFill>
                  <a:schemeClr val="tx1"/>
                </a:solidFill>
                <a:latin typeface="Calibri" panose="020F0502020204030204" pitchFamily="34" charset="0"/>
              </a:defRPr>
            </a:lvl3pPr>
            <a:lvl4pPr marL="1618602" indent="-231229" eaLnBrk="0" hangingPunct="0">
              <a:spcBef>
                <a:spcPct val="30000"/>
              </a:spcBef>
              <a:defRPr sz="1200">
                <a:solidFill>
                  <a:schemeClr val="tx1"/>
                </a:solidFill>
                <a:latin typeface="Calibri" panose="020F0502020204030204" pitchFamily="34" charset="0"/>
              </a:defRPr>
            </a:lvl4pPr>
            <a:lvl5pPr marL="2081060" indent="-231229" eaLnBrk="0" hangingPunct="0">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DA650B-D40B-4E33-963D-C42A1745560F}"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93367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Perform protection or automation differently (IEC</a:t>
            </a:r>
            <a:r>
              <a:rPr lang="en-US" sz="1200" baseline="0" dirty="0" smtClean="0"/>
              <a:t> 61850 standard does not specify how to perform these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Some use generic naming, some use specific contextual name (making</a:t>
            </a:r>
            <a:r>
              <a:rPr lang="en-US" sz="1200" baseline="0" dirty="0" smtClean="0"/>
              <a:t> data mapping difficult when IEDs are talking to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Configuration parameters are different, disallowing one vendor IED to subscribe to GOOSE message from the other vendor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indent="-171450" eaLnBrk="1" hangingPunct="1">
              <a:buFont typeface="Arial" panose="020B0604020202020204" pitchFamily="34" charset="0"/>
              <a:buChar char="•"/>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1494" indent="-289036" eaLnBrk="0" hangingPunct="0">
              <a:spcBef>
                <a:spcPct val="30000"/>
              </a:spcBef>
              <a:defRPr sz="1200">
                <a:solidFill>
                  <a:schemeClr val="tx1"/>
                </a:solidFill>
                <a:latin typeface="Calibri" panose="020F0502020204030204" pitchFamily="34" charset="0"/>
              </a:defRPr>
            </a:lvl2pPr>
            <a:lvl3pPr marL="1156145" indent="-231229" eaLnBrk="0" hangingPunct="0">
              <a:spcBef>
                <a:spcPct val="30000"/>
              </a:spcBef>
              <a:defRPr sz="1200">
                <a:solidFill>
                  <a:schemeClr val="tx1"/>
                </a:solidFill>
                <a:latin typeface="Calibri" panose="020F0502020204030204" pitchFamily="34" charset="0"/>
              </a:defRPr>
            </a:lvl3pPr>
            <a:lvl4pPr marL="1618602" indent="-231229" eaLnBrk="0" hangingPunct="0">
              <a:spcBef>
                <a:spcPct val="30000"/>
              </a:spcBef>
              <a:defRPr sz="1200">
                <a:solidFill>
                  <a:schemeClr val="tx1"/>
                </a:solidFill>
                <a:latin typeface="Calibri" panose="020F0502020204030204" pitchFamily="34" charset="0"/>
              </a:defRPr>
            </a:lvl4pPr>
            <a:lvl5pPr marL="2081060" indent="-231229" eaLnBrk="0" hangingPunct="0">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D02111-C612-42BB-B2BA-E706726E1963}"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419167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Inconsistency</a:t>
            </a:r>
            <a:r>
              <a:rPr lang="en-US" baseline="0" dirty="0" smtClean="0"/>
              <a:t> i</a:t>
            </a:r>
            <a:r>
              <a:rPr lang="en-US" dirty="0" smtClean="0"/>
              <a:t>ssue affecting effective interoperability</a:t>
            </a:r>
          </a:p>
          <a:p>
            <a:endParaRPr lang="en-US" dirty="0"/>
          </a:p>
        </p:txBody>
      </p:sp>
      <p:sp>
        <p:nvSpPr>
          <p:cNvPr id="4" name="Slide Number Placeholder 3"/>
          <p:cNvSpPr>
            <a:spLocks noGrp="1"/>
          </p:cNvSpPr>
          <p:nvPr>
            <p:ph type="sldNum" sz="quarter" idx="10"/>
          </p:nvPr>
        </p:nvSpPr>
        <p:spPr/>
        <p:txBody>
          <a:bodyPr/>
          <a:lstStyle/>
          <a:p>
            <a:fld id="{15E0506C-5150-410A-AD24-8760876C5190}" type="slidenum">
              <a:rPr lang="en-US" smtClean="0"/>
              <a:t>22</a:t>
            </a:fld>
            <a:endParaRPr lang="en-US"/>
          </a:p>
        </p:txBody>
      </p:sp>
    </p:spTree>
    <p:extLst>
      <p:ext uri="{BB962C8B-B14F-4D97-AF65-F5344CB8AC3E}">
        <p14:creationId xmlns:p14="http://schemas.microsoft.com/office/powerpoint/2010/main" val="242214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F3BBD-F3AA-4D75-BD13-3FC2057BC675}" type="slidenum">
              <a:rPr lang="en-US" smtClean="0"/>
              <a:t>31</a:t>
            </a:fld>
            <a:endParaRPr lang="en-US"/>
          </a:p>
        </p:txBody>
      </p:sp>
    </p:spTree>
    <p:extLst>
      <p:ext uri="{BB962C8B-B14F-4D97-AF65-F5344CB8AC3E}">
        <p14:creationId xmlns:p14="http://schemas.microsoft.com/office/powerpoint/2010/main" val="904580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469276"/>
            <a:ext cx="7702624" cy="668648"/>
          </a:xfrm>
        </p:spPr>
        <p:txBody>
          <a:bodyPr>
            <a:normAutofit/>
          </a:bodyPr>
          <a:lstStyle>
            <a:lvl1pPr algn="l">
              <a:defRPr sz="3200" b="1">
                <a:solidFill>
                  <a:srgbClr val="005295"/>
                </a:solidFill>
              </a:defRPr>
            </a:lvl1pPr>
          </a:lstStyle>
          <a:p>
            <a:r>
              <a:rPr lang="en-US" smtClean="0"/>
              <a:t>Click to edit Master title style</a:t>
            </a:r>
            <a:endParaRPr lang="en-CA" dirty="0"/>
          </a:p>
        </p:txBody>
      </p:sp>
      <p:sp>
        <p:nvSpPr>
          <p:cNvPr id="3" name="Subtitle 2"/>
          <p:cNvSpPr>
            <a:spLocks noGrp="1"/>
          </p:cNvSpPr>
          <p:nvPr>
            <p:ph type="subTitle" idx="1"/>
          </p:nvPr>
        </p:nvSpPr>
        <p:spPr>
          <a:xfrm>
            <a:off x="755576" y="4191930"/>
            <a:ext cx="7016824" cy="631236"/>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pic>
        <p:nvPicPr>
          <p:cNvPr id="5" name="Picture 4"/>
          <p:cNvPicPr>
            <a:picLocks noChangeAspect="1"/>
          </p:cNvPicPr>
          <p:nvPr userDrawn="1"/>
        </p:nvPicPr>
        <p:blipFill>
          <a:blip r:embed="rId2"/>
          <a:stretch>
            <a:fillRect/>
          </a:stretch>
        </p:blipFill>
        <p:spPr>
          <a:xfrm>
            <a:off x="-14288" y="666750"/>
            <a:ext cx="9172575" cy="2514600"/>
          </a:xfrm>
          <a:prstGeom prst="rect">
            <a:avLst/>
          </a:prstGeom>
        </p:spPr>
      </p:pic>
    </p:spTree>
    <p:extLst>
      <p:ext uri="{BB962C8B-B14F-4D97-AF65-F5344CB8AC3E}">
        <p14:creationId xmlns:p14="http://schemas.microsoft.com/office/powerpoint/2010/main" val="27976091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41288"/>
            <a:ext cx="8839200" cy="539750"/>
          </a:xfrm>
        </p:spPr>
        <p:txBody>
          <a:bodyPr/>
          <a:lstStyle/>
          <a:p>
            <a:r>
              <a:rPr lang="en-US" smtClean="0"/>
              <a:t>Click to edit Master title style</a:t>
            </a:r>
            <a:endParaRPr lang="en-CA"/>
          </a:p>
        </p:txBody>
      </p:sp>
      <p:sp>
        <p:nvSpPr>
          <p:cNvPr id="3" name="Content Placeholder 2"/>
          <p:cNvSpPr>
            <a:spLocks noGrp="1"/>
          </p:cNvSpPr>
          <p:nvPr>
            <p:ph idx="1"/>
          </p:nvPr>
        </p:nvSpPr>
        <p:spPr>
          <a:xfrm>
            <a:off x="152400" y="844550"/>
            <a:ext cx="88392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5"/>
          <p:cNvSpPr>
            <a:spLocks noGrp="1"/>
          </p:cNvSpPr>
          <p:nvPr>
            <p:ph type="sldNum" sz="quarter" idx="10"/>
          </p:nvPr>
        </p:nvSpPr>
        <p:spPr/>
        <p:txBody>
          <a:bodyPr/>
          <a:lstStyle>
            <a:lvl1pPr>
              <a:defRPr/>
            </a:lvl1pPr>
          </a:lstStyle>
          <a:p>
            <a:pPr>
              <a:defRPr/>
            </a:pPr>
            <a:fld id="{F9C9712B-F781-4A34-8BBE-D0EC498A5AFC}" type="slidenum">
              <a:rPr lang="en-CA"/>
              <a:pPr>
                <a:defRPr/>
              </a:pPr>
              <a:t>‹#›</a:t>
            </a:fld>
            <a:endParaRPr lang="en-CA" dirty="0"/>
          </a:p>
        </p:txBody>
      </p:sp>
    </p:spTree>
    <p:extLst>
      <p:ext uri="{BB962C8B-B14F-4D97-AF65-F5344CB8AC3E}">
        <p14:creationId xmlns:p14="http://schemas.microsoft.com/office/powerpoint/2010/main" val="4045793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57290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41288"/>
            <a:ext cx="8839200" cy="53975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152400" y="818908"/>
            <a:ext cx="4343400" cy="35890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818908"/>
            <a:ext cx="4343400" cy="35890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5"/>
          <p:cNvSpPr>
            <a:spLocks noGrp="1"/>
          </p:cNvSpPr>
          <p:nvPr>
            <p:ph type="sldNum" sz="quarter" idx="10"/>
          </p:nvPr>
        </p:nvSpPr>
        <p:spPr/>
        <p:txBody>
          <a:bodyPr/>
          <a:lstStyle>
            <a:lvl1pPr>
              <a:defRPr/>
            </a:lvl1pPr>
          </a:lstStyle>
          <a:p>
            <a:pPr>
              <a:defRPr/>
            </a:pPr>
            <a:fld id="{E6FA5561-51D4-488D-882B-3BCBE61B30F3}" type="slidenum">
              <a:rPr lang="en-CA"/>
              <a:pPr>
                <a:defRPr/>
              </a:pPr>
              <a:t>‹#›</a:t>
            </a:fld>
            <a:endParaRPr lang="en-CA" dirty="0"/>
          </a:p>
        </p:txBody>
      </p:sp>
    </p:spTree>
    <p:extLst>
      <p:ext uri="{BB962C8B-B14F-4D97-AF65-F5344CB8AC3E}">
        <p14:creationId xmlns:p14="http://schemas.microsoft.com/office/powerpoint/2010/main" val="28201788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141288"/>
            <a:ext cx="8915400" cy="5397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76200" y="843558"/>
            <a:ext cx="4421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329612"/>
            <a:ext cx="4421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843558"/>
            <a:ext cx="43465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29612"/>
            <a:ext cx="43465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5"/>
          <p:cNvSpPr>
            <a:spLocks noGrp="1"/>
          </p:cNvSpPr>
          <p:nvPr>
            <p:ph type="sldNum" sz="quarter" idx="10"/>
          </p:nvPr>
        </p:nvSpPr>
        <p:spPr/>
        <p:txBody>
          <a:bodyPr/>
          <a:lstStyle>
            <a:lvl1pPr>
              <a:defRPr/>
            </a:lvl1pPr>
          </a:lstStyle>
          <a:p>
            <a:pPr>
              <a:defRPr/>
            </a:pPr>
            <a:fld id="{C9877989-42D1-4DF5-9BC7-BF6BF039E6C2}" type="slidenum">
              <a:rPr lang="en-CA"/>
              <a:pPr>
                <a:defRPr/>
              </a:pPr>
              <a:t>‹#›</a:t>
            </a:fld>
            <a:endParaRPr lang="en-CA" dirty="0"/>
          </a:p>
        </p:txBody>
      </p:sp>
    </p:spTree>
    <p:extLst>
      <p:ext uri="{BB962C8B-B14F-4D97-AF65-F5344CB8AC3E}">
        <p14:creationId xmlns:p14="http://schemas.microsoft.com/office/powerpoint/2010/main" val="34726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41288"/>
            <a:ext cx="8839200" cy="539750"/>
          </a:xfrm>
        </p:spPr>
        <p:txBody>
          <a:bodyPr/>
          <a:lstStyle/>
          <a:p>
            <a:r>
              <a:rPr lang="en-US" smtClean="0"/>
              <a:t>Click to edit Master title style</a:t>
            </a:r>
            <a:endParaRPr lang="en-CA"/>
          </a:p>
        </p:txBody>
      </p:sp>
      <p:sp>
        <p:nvSpPr>
          <p:cNvPr id="3" name="Slide Number Placeholder 5"/>
          <p:cNvSpPr>
            <a:spLocks noGrp="1"/>
          </p:cNvSpPr>
          <p:nvPr>
            <p:ph type="sldNum" sz="quarter" idx="10"/>
          </p:nvPr>
        </p:nvSpPr>
        <p:spPr/>
        <p:txBody>
          <a:bodyPr/>
          <a:lstStyle>
            <a:lvl1pPr>
              <a:defRPr/>
            </a:lvl1pPr>
          </a:lstStyle>
          <a:p>
            <a:pPr>
              <a:defRPr/>
            </a:pPr>
            <a:fld id="{56361E05-FF12-4B8B-A62E-CF996E70C7EE}" type="slidenum">
              <a:rPr lang="en-CA"/>
              <a:pPr>
                <a:defRPr/>
              </a:pPr>
              <a:t>‹#›</a:t>
            </a:fld>
            <a:endParaRPr lang="en-CA" dirty="0"/>
          </a:p>
        </p:txBody>
      </p:sp>
    </p:spTree>
    <p:extLst>
      <p:ext uri="{BB962C8B-B14F-4D97-AF65-F5344CB8AC3E}">
        <p14:creationId xmlns:p14="http://schemas.microsoft.com/office/powerpoint/2010/main" val="36910227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1C303B-04CE-4DD9-AB20-F8F0D816072B}" type="slidenum">
              <a:rPr lang="en-CA"/>
              <a:pPr>
                <a:defRPr/>
              </a:pPr>
              <a:t>‹#›</a:t>
            </a:fld>
            <a:endParaRPr lang="en-CA" dirty="0"/>
          </a:p>
        </p:txBody>
      </p:sp>
    </p:spTree>
    <p:extLst>
      <p:ext uri="{BB962C8B-B14F-4D97-AF65-F5344CB8AC3E}">
        <p14:creationId xmlns:p14="http://schemas.microsoft.com/office/powerpoint/2010/main" val="32534180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2571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3856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E654492-274F-46CD-9792-268EAC0C2F3D}" type="slidenum">
              <a:rPr lang="en-CA"/>
              <a:pPr>
                <a:defRPr/>
              </a:pPr>
              <a:t>‹#›</a:t>
            </a:fld>
            <a:endParaRPr lang="en-CA" dirty="0"/>
          </a:p>
        </p:txBody>
      </p:sp>
    </p:spTree>
    <p:extLst>
      <p:ext uri="{BB962C8B-B14F-4D97-AF65-F5344CB8AC3E}">
        <p14:creationId xmlns:p14="http://schemas.microsoft.com/office/powerpoint/2010/main" val="2606547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6355"/>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195486"/>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smtClean="0"/>
          </a:p>
        </p:txBody>
      </p:sp>
      <p:sp>
        <p:nvSpPr>
          <p:cNvPr id="4" name="Text Placeholder 3"/>
          <p:cNvSpPr>
            <a:spLocks noGrp="1"/>
          </p:cNvSpPr>
          <p:nvPr>
            <p:ph type="body" sz="half" idx="2"/>
          </p:nvPr>
        </p:nvSpPr>
        <p:spPr>
          <a:xfrm>
            <a:off x="1792288" y="37614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62DBBFE-FEDC-475D-A8DD-0D391388F96F}" type="slidenum">
              <a:rPr lang="en-CA"/>
              <a:pPr>
                <a:defRPr/>
              </a:pPr>
              <a:t>‹#›</a:t>
            </a:fld>
            <a:endParaRPr lang="en-CA" dirty="0"/>
          </a:p>
        </p:txBody>
      </p:sp>
    </p:spTree>
    <p:extLst>
      <p:ext uri="{BB962C8B-B14F-4D97-AF65-F5344CB8AC3E}">
        <p14:creationId xmlns:p14="http://schemas.microsoft.com/office/powerpoint/2010/main" val="3769691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141288"/>
            <a:ext cx="891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smtClean="0"/>
          </a:p>
        </p:txBody>
      </p:sp>
      <p:sp>
        <p:nvSpPr>
          <p:cNvPr id="1027" name="Text Placeholder 2"/>
          <p:cNvSpPr>
            <a:spLocks noGrp="1"/>
          </p:cNvSpPr>
          <p:nvPr>
            <p:ph type="body" idx="1"/>
          </p:nvPr>
        </p:nvSpPr>
        <p:spPr bwMode="auto">
          <a:xfrm>
            <a:off x="76200" y="844550"/>
            <a:ext cx="8915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6" name="Slide Number Placeholder 5"/>
          <p:cNvSpPr>
            <a:spLocks noGrp="1"/>
          </p:cNvSpPr>
          <p:nvPr>
            <p:ph type="sldNum" sz="quarter" idx="4"/>
          </p:nvPr>
        </p:nvSpPr>
        <p:spPr>
          <a:xfrm>
            <a:off x="8624888" y="4213225"/>
            <a:ext cx="477837" cy="274638"/>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a:defRPr/>
            </a:pPr>
            <a:fld id="{5DEFA1F8-3BD0-4FA6-AE16-D9F8A6DC8522}" type="slidenum">
              <a:rPr lang="en-CA"/>
              <a:pPr>
                <a:defRPr/>
              </a:pPr>
              <a:t>‹#›</a:t>
            </a:fld>
            <a:endParaRPr lang="en-CA" dirty="0"/>
          </a:p>
        </p:txBody>
      </p:sp>
      <p:pic>
        <p:nvPicPr>
          <p:cNvPr id="1029" name="Picture 6" descr="Untitled-1.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88" y="4765675"/>
            <a:ext cx="9163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userDrawn="1"/>
        </p:nvSpPr>
        <p:spPr bwMode="auto">
          <a:xfrm>
            <a:off x="-1434" y="4807428"/>
            <a:ext cx="1783565" cy="307777"/>
          </a:xfrm>
          <a:prstGeom prst="rect">
            <a:avLst/>
          </a:prstGeom>
          <a:solidFill>
            <a:schemeClr val="tx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1400" b="1" dirty="0">
                <a:solidFill>
                  <a:schemeClr val="bg1"/>
                </a:solidFill>
              </a:rPr>
              <a:t>www.SUBNET.com</a:t>
            </a:r>
            <a:endParaRPr lang="en-US" altLang="en-US" sz="1400" dirty="0">
              <a:solidFill>
                <a:schemeClr val="bg1"/>
              </a:solidFill>
            </a:endParaRPr>
          </a:p>
        </p:txBody>
      </p:sp>
      <p:sp>
        <p:nvSpPr>
          <p:cNvPr id="8" name="Rectangle 7"/>
          <p:cNvSpPr>
            <a:spLocks noChangeArrowheads="1"/>
          </p:cNvSpPr>
          <p:nvPr userDrawn="1"/>
        </p:nvSpPr>
        <p:spPr bwMode="auto">
          <a:xfrm>
            <a:off x="6227904" y="4824740"/>
            <a:ext cx="2930610" cy="261610"/>
          </a:xfrm>
          <a:prstGeom prst="rect">
            <a:avLst/>
          </a:prstGeom>
          <a:solidFill>
            <a:schemeClr val="tx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1100" b="1" dirty="0" smtClean="0">
                <a:solidFill>
                  <a:schemeClr val="bg1"/>
                </a:solidFill>
              </a:rPr>
              <a:t>© Copyright 2015 SUBNET Solutions Inc.</a:t>
            </a:r>
            <a:endParaRPr lang="en-US" alt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28" r:id="rId2"/>
    <p:sldLayoutId id="2147483736" r:id="rId3"/>
    <p:sldLayoutId id="2147483729" r:id="rId4"/>
    <p:sldLayoutId id="2147483730" r:id="rId5"/>
    <p:sldLayoutId id="2147483731" r:id="rId6"/>
    <p:sldLayoutId id="2147483732" r:id="rId7"/>
    <p:sldLayoutId id="2147483733" r:id="rId8"/>
    <p:sldLayoutId id="2147483734" r:id="rId9"/>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rgbClr val="005295"/>
          </a:solidFill>
          <a:latin typeface="+mj-lt"/>
          <a:ea typeface="+mj-ea"/>
          <a:cs typeface="+mj-cs"/>
        </a:defRPr>
      </a:lvl1pPr>
      <a:lvl2pPr algn="l" rtl="0" eaLnBrk="1" fontAlgn="base" hangingPunct="1">
        <a:spcBef>
          <a:spcPct val="0"/>
        </a:spcBef>
        <a:spcAft>
          <a:spcPct val="0"/>
        </a:spcAft>
        <a:defRPr sz="3200" b="1">
          <a:solidFill>
            <a:srgbClr val="005295"/>
          </a:solidFill>
          <a:latin typeface="Calibri" pitchFamily="34" charset="0"/>
        </a:defRPr>
      </a:lvl2pPr>
      <a:lvl3pPr algn="l" rtl="0" eaLnBrk="1" fontAlgn="base" hangingPunct="1">
        <a:spcBef>
          <a:spcPct val="0"/>
        </a:spcBef>
        <a:spcAft>
          <a:spcPct val="0"/>
        </a:spcAft>
        <a:defRPr sz="3200" b="1">
          <a:solidFill>
            <a:srgbClr val="005295"/>
          </a:solidFill>
          <a:latin typeface="Calibri" pitchFamily="34" charset="0"/>
        </a:defRPr>
      </a:lvl3pPr>
      <a:lvl4pPr algn="l" rtl="0" eaLnBrk="1" fontAlgn="base" hangingPunct="1">
        <a:spcBef>
          <a:spcPct val="0"/>
        </a:spcBef>
        <a:spcAft>
          <a:spcPct val="0"/>
        </a:spcAft>
        <a:defRPr sz="3200" b="1">
          <a:solidFill>
            <a:srgbClr val="005295"/>
          </a:solidFill>
          <a:latin typeface="Calibri" pitchFamily="34" charset="0"/>
        </a:defRPr>
      </a:lvl4pPr>
      <a:lvl5pPr algn="l" rtl="0" eaLnBrk="1" fontAlgn="base" hangingPunct="1">
        <a:spcBef>
          <a:spcPct val="0"/>
        </a:spcBef>
        <a:spcAft>
          <a:spcPct val="0"/>
        </a:spcAft>
        <a:defRPr sz="3200" b="1">
          <a:solidFill>
            <a:srgbClr val="005295"/>
          </a:solidFill>
          <a:latin typeface="Calibri" pitchFamily="34" charset="0"/>
        </a:defRPr>
      </a:lvl5pPr>
      <a:lvl6pPr marL="457200" algn="l" rtl="0" eaLnBrk="1" fontAlgn="base" hangingPunct="1">
        <a:spcBef>
          <a:spcPct val="0"/>
        </a:spcBef>
        <a:spcAft>
          <a:spcPct val="0"/>
        </a:spcAft>
        <a:defRPr sz="3200" b="1">
          <a:solidFill>
            <a:srgbClr val="005295"/>
          </a:solidFill>
          <a:latin typeface="Calibri" pitchFamily="34" charset="0"/>
        </a:defRPr>
      </a:lvl6pPr>
      <a:lvl7pPr marL="914400" algn="l" rtl="0" eaLnBrk="1" fontAlgn="base" hangingPunct="1">
        <a:spcBef>
          <a:spcPct val="0"/>
        </a:spcBef>
        <a:spcAft>
          <a:spcPct val="0"/>
        </a:spcAft>
        <a:defRPr sz="3200" b="1">
          <a:solidFill>
            <a:srgbClr val="005295"/>
          </a:solidFill>
          <a:latin typeface="Calibri" pitchFamily="34" charset="0"/>
        </a:defRPr>
      </a:lvl7pPr>
      <a:lvl8pPr marL="1371600" algn="l" rtl="0" eaLnBrk="1" fontAlgn="base" hangingPunct="1">
        <a:spcBef>
          <a:spcPct val="0"/>
        </a:spcBef>
        <a:spcAft>
          <a:spcPct val="0"/>
        </a:spcAft>
        <a:defRPr sz="3200" b="1">
          <a:solidFill>
            <a:srgbClr val="005295"/>
          </a:solidFill>
          <a:latin typeface="Calibri" pitchFamily="34" charset="0"/>
        </a:defRPr>
      </a:lvl8pPr>
      <a:lvl9pPr marL="1828800" algn="l" rtl="0" eaLnBrk="1" fontAlgn="base" hangingPunct="1">
        <a:spcBef>
          <a:spcPct val="0"/>
        </a:spcBef>
        <a:spcAft>
          <a:spcPct val="0"/>
        </a:spcAft>
        <a:defRPr sz="3200" b="1">
          <a:solidFill>
            <a:srgbClr val="00529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hi.tonnu@subne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69276"/>
            <a:ext cx="1571625" cy="907256"/>
          </a:xfrm>
          <a:prstGeom prst="rect">
            <a:avLst/>
          </a:prstGeom>
        </p:spPr>
      </p:pic>
      <p:sp>
        <p:nvSpPr>
          <p:cNvPr id="6" name="Title 5"/>
          <p:cNvSpPr>
            <a:spLocks noGrp="1"/>
          </p:cNvSpPr>
          <p:nvPr>
            <p:ph type="ctrTitle"/>
          </p:nvPr>
        </p:nvSpPr>
        <p:spPr>
          <a:xfrm>
            <a:off x="755576" y="3333750"/>
            <a:ext cx="7702624" cy="668648"/>
          </a:xfrm>
        </p:spPr>
        <p:txBody>
          <a:bodyPr>
            <a:noAutofit/>
          </a:bodyPr>
          <a:lstStyle/>
          <a:p>
            <a:r>
              <a:rPr lang="en-ZA" sz="2800" dirty="0">
                <a:solidFill>
                  <a:schemeClr val="tx2"/>
                </a:solidFill>
              </a:rPr>
              <a:t>Standards Are Note Enough! </a:t>
            </a:r>
            <a:br>
              <a:rPr lang="en-ZA" sz="2800" dirty="0">
                <a:solidFill>
                  <a:schemeClr val="tx2"/>
                </a:solidFill>
              </a:rPr>
            </a:br>
            <a:r>
              <a:rPr lang="en-ZA" sz="2800" dirty="0">
                <a:solidFill>
                  <a:schemeClr val="tx2"/>
                </a:solidFill>
              </a:rPr>
              <a:t>Challenges of IEC- 61850 Interoperability</a:t>
            </a:r>
            <a:endParaRPr lang="en-US" sz="2800" dirty="0">
              <a:solidFill>
                <a:schemeClr val="tx2"/>
              </a:solidFill>
            </a:endParaRPr>
          </a:p>
        </p:txBody>
      </p:sp>
      <p:sp>
        <p:nvSpPr>
          <p:cNvPr id="7" name="Subtitle 6"/>
          <p:cNvSpPr>
            <a:spLocks noGrp="1"/>
          </p:cNvSpPr>
          <p:nvPr>
            <p:ph type="subTitle" idx="1"/>
          </p:nvPr>
        </p:nvSpPr>
        <p:spPr/>
        <p:txBody>
          <a:bodyPr>
            <a:normAutofit fontScale="77500" lnSpcReduction="20000"/>
          </a:bodyPr>
          <a:lstStyle/>
          <a:p>
            <a:pPr>
              <a:spcBef>
                <a:spcPts val="450"/>
              </a:spcBef>
              <a:defRPr/>
            </a:pPr>
            <a:r>
              <a:rPr lang="en-US" altLang="en-US" dirty="0" smtClean="0">
                <a:solidFill>
                  <a:schemeClr val="tx1">
                    <a:lumMod val="50000"/>
                    <a:lumOff val="50000"/>
                  </a:schemeClr>
                </a:solidFill>
                <a:latin typeface="Arial" charset="0"/>
                <a:cs typeface="Arial" charset="0"/>
              </a:rPr>
              <a:t>Ameen Hamdon, President</a:t>
            </a:r>
            <a:r>
              <a:rPr lang="en-US" altLang="en-US" dirty="0">
                <a:solidFill>
                  <a:schemeClr val="tx1">
                    <a:lumMod val="50000"/>
                    <a:lumOff val="50000"/>
                  </a:schemeClr>
                </a:solidFill>
                <a:latin typeface="Arial" charset="0"/>
                <a:cs typeface="Arial" charset="0"/>
              </a:rPr>
              <a:t>, SUBNET Solutions Inc.</a:t>
            </a:r>
          </a:p>
          <a:p>
            <a:pPr>
              <a:spcBef>
                <a:spcPts val="450"/>
              </a:spcBef>
              <a:defRPr/>
            </a:pPr>
            <a:r>
              <a:rPr lang="en-US" altLang="en-US" dirty="0" smtClean="0">
                <a:solidFill>
                  <a:schemeClr val="tx1">
                    <a:lumMod val="50000"/>
                    <a:lumOff val="50000"/>
                  </a:schemeClr>
                </a:solidFill>
                <a:latin typeface="Arial" charset="0"/>
                <a:cs typeface="Arial" charset="0"/>
              </a:rPr>
              <a:t>CANADA</a:t>
            </a:r>
            <a:endParaRPr lang="en-US" altLang="en-US" dirty="0">
              <a:solidFill>
                <a:schemeClr val="tx1">
                  <a:lumMod val="50000"/>
                  <a:lumOff val="50000"/>
                </a:schemeClr>
              </a:solidFill>
              <a:latin typeface="Arial" charset="0"/>
              <a:cs typeface="Arial" charset="0"/>
            </a:endParaRPr>
          </a:p>
          <a:p>
            <a:endParaRPr lang="en-ZA" dirty="0"/>
          </a:p>
          <a:p>
            <a:endParaRPr lang="en-US" dirty="0"/>
          </a:p>
        </p:txBody>
      </p:sp>
    </p:spTree>
    <p:extLst>
      <p:ext uri="{BB962C8B-B14F-4D97-AF65-F5344CB8AC3E}">
        <p14:creationId xmlns:p14="http://schemas.microsoft.com/office/powerpoint/2010/main" val="3193417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IEC 61850 Interoperability Panels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1681856"/>
              </p:ext>
            </p:extLst>
          </p:nvPr>
        </p:nvGraphicFramePr>
        <p:xfrm>
          <a:off x="152400" y="844550"/>
          <a:ext cx="8839200" cy="2895600"/>
        </p:xfrm>
        <a:graphic>
          <a:graphicData uri="http://schemas.openxmlformats.org/drawingml/2006/table">
            <a:tbl>
              <a:tblPr firstRow="1" bandRow="1">
                <a:tableStyleId>{5C22544A-7EE6-4342-B048-85BDC9FD1C3A}</a:tableStyleId>
              </a:tblPr>
              <a:tblGrid>
                <a:gridCol w="481330"/>
                <a:gridCol w="3010408"/>
                <a:gridCol w="5347462"/>
              </a:tblGrid>
              <a:tr h="370840">
                <a:tc>
                  <a:txBody>
                    <a:bodyPr/>
                    <a:lstStyle/>
                    <a:p>
                      <a:r>
                        <a:rPr lang="en-US" sz="3200" dirty="0" smtClean="0"/>
                        <a:t>#</a:t>
                      </a:r>
                      <a:endParaRPr lang="en-US" sz="3200" dirty="0"/>
                    </a:p>
                  </a:txBody>
                  <a:tcPr/>
                </a:tc>
                <a:tc>
                  <a:txBody>
                    <a:bodyPr/>
                    <a:lstStyle/>
                    <a:p>
                      <a:r>
                        <a:rPr lang="en-US" sz="3200" dirty="0" smtClean="0"/>
                        <a:t>Date</a:t>
                      </a:r>
                      <a:endParaRPr lang="en-US" sz="3200" dirty="0"/>
                    </a:p>
                  </a:txBody>
                  <a:tcPr/>
                </a:tc>
                <a:tc>
                  <a:txBody>
                    <a:bodyPr/>
                    <a:lstStyle/>
                    <a:p>
                      <a:r>
                        <a:rPr lang="en-US" sz="3200" dirty="0" smtClean="0"/>
                        <a:t>Event Name</a:t>
                      </a:r>
                      <a:endParaRPr lang="en-US" sz="3200" dirty="0"/>
                    </a:p>
                  </a:txBody>
                  <a:tcPr/>
                </a:tc>
              </a:tr>
              <a:tr h="370840">
                <a:tc>
                  <a:txBody>
                    <a:bodyPr/>
                    <a:lstStyle/>
                    <a:p>
                      <a:r>
                        <a:rPr lang="en-US" sz="3200" dirty="0" smtClean="0"/>
                        <a:t>1</a:t>
                      </a:r>
                      <a:endParaRPr lang="en-US" sz="3200" dirty="0"/>
                    </a:p>
                  </a:txBody>
                  <a:tcPr/>
                </a:tc>
                <a:tc>
                  <a:txBody>
                    <a:bodyPr/>
                    <a:lstStyle/>
                    <a:p>
                      <a:pPr marL="0" indent="0">
                        <a:buNone/>
                      </a:pPr>
                      <a:r>
                        <a:rPr lang="en-US" sz="3200" dirty="0" smtClean="0"/>
                        <a:t>April,</a:t>
                      </a:r>
                      <a:r>
                        <a:rPr lang="en-US" sz="3200" baseline="0" dirty="0" smtClean="0"/>
                        <a:t> </a:t>
                      </a:r>
                      <a:r>
                        <a:rPr lang="en-US" sz="3200" dirty="0" smtClean="0"/>
                        <a:t>2011</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UCA IEC 61850 IOP</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smtClean="0"/>
                        <a:t>October,</a:t>
                      </a:r>
                      <a:r>
                        <a:rPr lang="en-US" sz="3200" baseline="0" dirty="0" smtClean="0"/>
                        <a:t> </a:t>
                      </a:r>
                      <a:r>
                        <a:rPr lang="en-US" sz="3200" dirty="0" smtClean="0"/>
                        <a:t>2013</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UCA IEC 61850 IOP</a:t>
                      </a:r>
                    </a:p>
                  </a:txBody>
                  <a:tcPr/>
                </a:tc>
              </a:tr>
              <a:tr h="370840">
                <a:tc>
                  <a:txBody>
                    <a:bodyPr/>
                    <a:lstStyle/>
                    <a:p>
                      <a:r>
                        <a:rPr lang="en-US" sz="3200" dirty="0" smtClean="0"/>
                        <a:t>3</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August,</a:t>
                      </a:r>
                      <a:r>
                        <a:rPr lang="en-US" sz="3200" baseline="0" dirty="0" smtClean="0"/>
                        <a:t> </a:t>
                      </a:r>
                      <a:r>
                        <a:rPr lang="en-US" sz="3200" dirty="0" smtClean="0"/>
                        <a:t>2014</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Cigre</a:t>
                      </a:r>
                      <a:r>
                        <a:rPr lang="en-US" sz="3200" dirty="0" smtClean="0"/>
                        <a:t> Paris 2014 IEC 61850 IOP </a:t>
                      </a:r>
                    </a:p>
                  </a:txBody>
                  <a:tcPr/>
                </a:tc>
              </a:tr>
              <a:tr h="370840">
                <a:tc>
                  <a:txBody>
                    <a:bodyPr/>
                    <a:lstStyle/>
                    <a:p>
                      <a:r>
                        <a:rPr lang="en-US" sz="3200" dirty="0" smtClean="0"/>
                        <a:t>4</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September,</a:t>
                      </a:r>
                      <a:r>
                        <a:rPr lang="en-US" sz="3200" baseline="0" dirty="0" smtClean="0"/>
                        <a:t> </a:t>
                      </a:r>
                      <a:r>
                        <a:rPr lang="en-US" sz="3200" dirty="0" smtClean="0"/>
                        <a:t>2015</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UCA IEC 61850 IOP</a:t>
                      </a:r>
                    </a:p>
                  </a:txBody>
                  <a:tcPr/>
                </a:tc>
              </a:tr>
            </a:tbl>
          </a:graphicData>
        </a:graphic>
      </p:graphicFrame>
    </p:spTree>
    <p:extLst>
      <p:ext uri="{BB962C8B-B14F-4D97-AF65-F5344CB8AC3E}">
        <p14:creationId xmlns:p14="http://schemas.microsoft.com/office/powerpoint/2010/main" val="161364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IEC 61850 </a:t>
            </a:r>
            <a:r>
              <a:rPr lang="en-US" dirty="0"/>
              <a:t>IOP </a:t>
            </a:r>
            <a:r>
              <a:rPr lang="en-US" dirty="0" smtClean="0"/>
              <a:t>Interoperability </a:t>
            </a:r>
            <a:r>
              <a:rPr lang="en-US" dirty="0"/>
              <a:t>Issues </a:t>
            </a:r>
            <a:r>
              <a:rPr lang="en-US" dirty="0" smtClean="0"/>
              <a:t>- 2011</a:t>
            </a:r>
            <a:endParaRPr lang="en-US" dirty="0"/>
          </a:p>
        </p:txBody>
      </p:sp>
      <p:sp>
        <p:nvSpPr>
          <p:cNvPr id="3" name="Content Placeholder 2"/>
          <p:cNvSpPr>
            <a:spLocks noGrp="1"/>
          </p:cNvSpPr>
          <p:nvPr>
            <p:ph idx="1"/>
          </p:nvPr>
        </p:nvSpPr>
        <p:spPr/>
        <p:txBody>
          <a:bodyPr>
            <a:noAutofit/>
          </a:bodyPr>
          <a:lstStyle/>
          <a:p>
            <a:r>
              <a:rPr lang="en-US" sz="3300" dirty="0"/>
              <a:t>Issues found between vendor files</a:t>
            </a:r>
          </a:p>
          <a:p>
            <a:pPr lvl="1"/>
            <a:r>
              <a:rPr lang="en-US" sz="2100" dirty="0"/>
              <a:t>Incorrect initialized values. </a:t>
            </a:r>
          </a:p>
          <a:p>
            <a:pPr lvl="1"/>
            <a:r>
              <a:rPr lang="en-US" sz="2100" dirty="0"/>
              <a:t>Issues found between vendor implementations</a:t>
            </a:r>
          </a:p>
          <a:p>
            <a:pPr lvl="2"/>
            <a:r>
              <a:rPr lang="en-US" sz="1800" dirty="0"/>
              <a:t>Support of Integer 128 issues</a:t>
            </a:r>
          </a:p>
          <a:p>
            <a:pPr lvl="3"/>
            <a:r>
              <a:rPr lang="en-US" sz="1500" dirty="0"/>
              <a:t>Inability to “to map/support such a value in the implementations memory/application”</a:t>
            </a:r>
          </a:p>
          <a:p>
            <a:pPr lvl="1"/>
            <a:r>
              <a:rPr lang="en-US" sz="2100" dirty="0"/>
              <a:t>“</a:t>
            </a:r>
            <a:r>
              <a:rPr lang="en-US" sz="2100" i="1" dirty="0"/>
              <a:t>Vendor A</a:t>
            </a:r>
            <a:r>
              <a:rPr lang="en-US" sz="2100" dirty="0"/>
              <a:t> attempted to import an SCD file exported by </a:t>
            </a:r>
            <a:r>
              <a:rPr lang="en-US" sz="2100" i="1" dirty="0"/>
              <a:t>Vendor B</a:t>
            </a:r>
            <a:r>
              <a:rPr lang="en-US" sz="2100" dirty="0"/>
              <a:t>. A problem occurred. The problem was diagnosed to be an unsupported XML Namespace issue”</a:t>
            </a:r>
          </a:p>
          <a:p>
            <a:pPr lvl="1"/>
            <a:endParaRPr lang="en-US" sz="2400" dirty="0"/>
          </a:p>
          <a:p>
            <a:pPr lvl="1"/>
            <a:endParaRPr lang="en-US" sz="3000" dirty="0"/>
          </a:p>
        </p:txBody>
      </p:sp>
    </p:spTree>
    <p:extLst>
      <p:ext uri="{BB962C8B-B14F-4D97-AF65-F5344CB8AC3E}">
        <p14:creationId xmlns:p14="http://schemas.microsoft.com/office/powerpoint/2010/main" val="378835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IEC 61850 IOP </a:t>
            </a:r>
            <a:r>
              <a:rPr lang="en-US" dirty="0" smtClean="0"/>
              <a:t>Interoperability </a:t>
            </a:r>
            <a:r>
              <a:rPr lang="en-US" dirty="0"/>
              <a:t>Issues - 2013</a:t>
            </a:r>
            <a:endParaRPr lang="en-US" dirty="0"/>
          </a:p>
        </p:txBody>
      </p:sp>
      <p:pic>
        <p:nvPicPr>
          <p:cNvPr id="4" name="Picture 3"/>
          <p:cNvPicPr>
            <a:picLocks noChangeAspect="1"/>
          </p:cNvPicPr>
          <p:nvPr/>
        </p:nvPicPr>
        <p:blipFill>
          <a:blip r:embed="rId2"/>
          <a:stretch>
            <a:fillRect/>
          </a:stretch>
        </p:blipFill>
        <p:spPr>
          <a:xfrm>
            <a:off x="1828800" y="757238"/>
            <a:ext cx="5259280" cy="3948112"/>
          </a:xfrm>
          <a:prstGeom prst="rect">
            <a:avLst/>
          </a:prstGeom>
        </p:spPr>
      </p:pic>
    </p:spTree>
    <p:extLst>
      <p:ext uri="{BB962C8B-B14F-4D97-AF65-F5344CB8AC3E}">
        <p14:creationId xmlns:p14="http://schemas.microsoft.com/office/powerpoint/2010/main" val="181051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IEC 61850 IOP </a:t>
            </a:r>
            <a:r>
              <a:rPr lang="en-US" dirty="0" smtClean="0"/>
              <a:t>Interoperability </a:t>
            </a:r>
            <a:r>
              <a:rPr lang="en-US" dirty="0"/>
              <a:t>Issues - 2013</a:t>
            </a:r>
            <a:endParaRPr lang="en-US" dirty="0"/>
          </a:p>
        </p:txBody>
      </p:sp>
      <p:sp>
        <p:nvSpPr>
          <p:cNvPr id="3" name="Content Placeholder 2"/>
          <p:cNvSpPr>
            <a:spLocks noGrp="1"/>
          </p:cNvSpPr>
          <p:nvPr>
            <p:ph idx="1"/>
          </p:nvPr>
        </p:nvSpPr>
        <p:spPr/>
        <p:txBody>
          <a:bodyPr>
            <a:normAutofit lnSpcReduction="10000"/>
          </a:bodyPr>
          <a:lstStyle/>
          <a:p>
            <a:r>
              <a:rPr lang="en-US" dirty="0" smtClean="0"/>
              <a:t>61850 Standard Issues from the report:</a:t>
            </a:r>
            <a:endParaRPr lang="en-US" dirty="0"/>
          </a:p>
          <a:p>
            <a:pPr lvl="1"/>
            <a:r>
              <a:rPr lang="en-US" dirty="0" smtClean="0"/>
              <a:t>SCL</a:t>
            </a:r>
          </a:p>
          <a:p>
            <a:pPr lvl="2"/>
            <a:r>
              <a:rPr lang="en-US" dirty="0"/>
              <a:t>“ED.1/ED.2 co-existence in a single SCD </a:t>
            </a:r>
            <a:r>
              <a:rPr lang="en-US" dirty="0" smtClean="0"/>
              <a:t>file”</a:t>
            </a:r>
          </a:p>
          <a:p>
            <a:pPr lvl="2"/>
            <a:r>
              <a:rPr lang="en-US" dirty="0"/>
              <a:t>“Client reporting </a:t>
            </a:r>
            <a:r>
              <a:rPr lang="en-US" dirty="0" smtClean="0"/>
              <a:t>subscription”</a:t>
            </a:r>
          </a:p>
          <a:p>
            <a:pPr lvl="2"/>
            <a:r>
              <a:rPr lang="en-US" dirty="0"/>
              <a:t>“GOOSE </a:t>
            </a:r>
            <a:r>
              <a:rPr lang="en-US" dirty="0" smtClean="0"/>
              <a:t>subscription”</a:t>
            </a:r>
          </a:p>
          <a:p>
            <a:pPr lvl="2"/>
            <a:r>
              <a:rPr lang="en-US" dirty="0"/>
              <a:t>“SV </a:t>
            </a:r>
            <a:r>
              <a:rPr lang="en-US" dirty="0" smtClean="0"/>
              <a:t>subscription”</a:t>
            </a:r>
          </a:p>
          <a:p>
            <a:pPr lvl="1"/>
            <a:r>
              <a:rPr lang="en-US" dirty="0" smtClean="0"/>
              <a:t>Networking</a:t>
            </a:r>
          </a:p>
          <a:p>
            <a:pPr lvl="2"/>
            <a:r>
              <a:rPr lang="en-US" dirty="0"/>
              <a:t>“VLAN Tag 0 support in </a:t>
            </a:r>
            <a:r>
              <a:rPr lang="en-US" dirty="0" smtClean="0"/>
              <a:t>switches”</a:t>
            </a:r>
          </a:p>
          <a:p>
            <a:pPr lvl="1"/>
            <a:endParaRPr lang="en-US" dirty="0" smtClean="0"/>
          </a:p>
        </p:txBody>
      </p:sp>
    </p:spTree>
    <p:extLst>
      <p:ext uri="{BB962C8B-B14F-4D97-AF65-F5344CB8AC3E}">
        <p14:creationId xmlns:p14="http://schemas.microsoft.com/office/powerpoint/2010/main" val="2515046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IEC 61850 </a:t>
            </a:r>
            <a:r>
              <a:rPr lang="en-US" dirty="0" smtClean="0"/>
              <a:t>IOP Interoperability </a:t>
            </a:r>
            <a:r>
              <a:rPr lang="en-US" dirty="0"/>
              <a:t>Issues - 2013</a:t>
            </a:r>
            <a:endParaRPr lang="en-US" dirty="0"/>
          </a:p>
        </p:txBody>
      </p:sp>
      <p:sp>
        <p:nvSpPr>
          <p:cNvPr id="3" name="Content Placeholder 2"/>
          <p:cNvSpPr>
            <a:spLocks noGrp="1"/>
          </p:cNvSpPr>
          <p:nvPr>
            <p:ph idx="1"/>
          </p:nvPr>
        </p:nvSpPr>
        <p:spPr/>
        <p:txBody>
          <a:bodyPr>
            <a:noAutofit/>
          </a:bodyPr>
          <a:lstStyle/>
          <a:p>
            <a:r>
              <a:rPr lang="en-US" sz="2800" dirty="0" smtClean="0"/>
              <a:t>“</a:t>
            </a:r>
            <a:r>
              <a:rPr lang="en-US" sz="2800" b="1" dirty="0"/>
              <a:t>Engineering efforts </a:t>
            </a:r>
            <a:r>
              <a:rPr lang="en-US" sz="2800" dirty="0"/>
              <a:t>required to implement the standard in a substation </a:t>
            </a:r>
            <a:r>
              <a:rPr lang="en-US" sz="2800" b="1" dirty="0"/>
              <a:t>are huge”</a:t>
            </a:r>
          </a:p>
          <a:p>
            <a:r>
              <a:rPr lang="en-US" sz="2800" b="1" dirty="0"/>
              <a:t>“</a:t>
            </a:r>
            <a:r>
              <a:rPr lang="en-US" sz="2800" dirty="0"/>
              <a:t>Grid operators are forced to use specific vendor tools that are not optimal in a multi-vendor environment and train staff to use a wide range of tools to configure the system”</a:t>
            </a:r>
          </a:p>
          <a:p>
            <a:r>
              <a:rPr lang="en-US" sz="2800" dirty="0"/>
              <a:t>“</a:t>
            </a:r>
            <a:r>
              <a:rPr lang="en-US" sz="2800" b="1" dirty="0"/>
              <a:t>A clear move by the market to a top-down approach using standardized third-party tools </a:t>
            </a:r>
            <a:r>
              <a:rPr lang="en-US" sz="2800" dirty="0"/>
              <a:t>is </a:t>
            </a:r>
            <a:r>
              <a:rPr lang="en-US" sz="2800" dirty="0" smtClean="0"/>
              <a:t>needed”</a:t>
            </a:r>
          </a:p>
          <a:p>
            <a:pPr marL="0" indent="0">
              <a:buNone/>
            </a:pPr>
            <a:endParaRPr lang="en-US" sz="2800" dirty="0"/>
          </a:p>
        </p:txBody>
      </p:sp>
    </p:spTree>
    <p:extLst>
      <p:ext uri="{BB962C8B-B14F-4D97-AF65-F5344CB8AC3E}">
        <p14:creationId xmlns:p14="http://schemas.microsoft.com/office/powerpoint/2010/main" val="3239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CIGRE </a:t>
            </a:r>
            <a:r>
              <a:rPr lang="en-US" dirty="0"/>
              <a:t>2014 </a:t>
            </a:r>
            <a:r>
              <a:rPr lang="en-US" dirty="0" smtClean="0"/>
              <a:t>IEC </a:t>
            </a:r>
            <a:r>
              <a:rPr lang="en-US" dirty="0"/>
              <a:t>61850 IOP </a:t>
            </a:r>
            <a:r>
              <a:rPr lang="en-US" dirty="0" smtClean="0"/>
              <a:t>Interoperability Issues</a:t>
            </a:r>
            <a:endParaRPr lang="en-US" dirty="0"/>
          </a:p>
        </p:txBody>
      </p:sp>
      <p:sp>
        <p:nvSpPr>
          <p:cNvPr id="3" name="Content Placeholder 2"/>
          <p:cNvSpPr>
            <a:spLocks noGrp="1"/>
          </p:cNvSpPr>
          <p:nvPr>
            <p:ph idx="1"/>
          </p:nvPr>
        </p:nvSpPr>
        <p:spPr/>
        <p:txBody>
          <a:bodyPr/>
          <a:lstStyle/>
          <a:p>
            <a:r>
              <a:rPr lang="en-US" sz="2800" dirty="0"/>
              <a:t>Incorrect SCD/CID File </a:t>
            </a:r>
            <a:r>
              <a:rPr lang="en-US" sz="2800" dirty="0" smtClean="0"/>
              <a:t>Formats</a:t>
            </a:r>
          </a:p>
          <a:p>
            <a:r>
              <a:rPr lang="en-US" sz="2800" dirty="0" smtClean="0"/>
              <a:t>Problem</a:t>
            </a:r>
            <a:r>
              <a:rPr lang="en-US" sz="2800" dirty="0"/>
              <a:t>: </a:t>
            </a:r>
            <a:r>
              <a:rPr lang="en-US" sz="2800" dirty="0" smtClean="0"/>
              <a:t>Vendor tools create incorrect CID file formats</a:t>
            </a:r>
          </a:p>
          <a:p>
            <a:pPr lvl="1"/>
            <a:r>
              <a:rPr lang="en-US" sz="2400" dirty="0" smtClean="0"/>
              <a:t>Issue: Found </a:t>
            </a:r>
            <a:r>
              <a:rPr lang="en-US" sz="2400" dirty="0"/>
              <a:t>several </a:t>
            </a:r>
            <a:r>
              <a:rPr lang="en-US" sz="2400" dirty="0" smtClean="0"/>
              <a:t>instances of </a:t>
            </a:r>
            <a:r>
              <a:rPr lang="en-US" sz="2400" dirty="0"/>
              <a:t>missing </a:t>
            </a:r>
            <a:r>
              <a:rPr lang="en-US" sz="2400" dirty="0" err="1"/>
              <a:t>DOType</a:t>
            </a:r>
            <a:r>
              <a:rPr lang="en-US" sz="2400" dirty="0"/>
              <a:t>, </a:t>
            </a:r>
            <a:r>
              <a:rPr lang="en-US" sz="2400" dirty="0" err="1"/>
              <a:t>DAType</a:t>
            </a:r>
            <a:r>
              <a:rPr lang="en-US" sz="2400" dirty="0"/>
              <a:t>, </a:t>
            </a:r>
            <a:r>
              <a:rPr lang="en-US" sz="2400" dirty="0" smtClean="0"/>
              <a:t>ENUM, and </a:t>
            </a:r>
            <a:r>
              <a:rPr lang="en-US" sz="2400" dirty="0" err="1" smtClean="0"/>
              <a:t>ConnectedAP</a:t>
            </a:r>
            <a:r>
              <a:rPr lang="en-US" sz="2400" dirty="0" smtClean="0"/>
              <a:t> definitions </a:t>
            </a:r>
            <a:endParaRPr lang="en-US" sz="2400" dirty="0"/>
          </a:p>
          <a:p>
            <a:pPr lvl="1"/>
            <a:r>
              <a:rPr lang="en-US" sz="2400" dirty="0" smtClean="0"/>
              <a:t>Issue: Point IDs created to be too long </a:t>
            </a:r>
            <a:r>
              <a:rPr lang="en-US" sz="2400" dirty="0"/>
              <a:t>and </a:t>
            </a:r>
            <a:r>
              <a:rPr lang="en-US" sz="2400" dirty="0" smtClean="0"/>
              <a:t>incompatible </a:t>
            </a:r>
            <a:r>
              <a:rPr lang="en-US" sz="2400" dirty="0"/>
              <a:t>with certain 61850 </a:t>
            </a:r>
            <a:r>
              <a:rPr lang="en-US" sz="2400" dirty="0" smtClean="0"/>
              <a:t>server driver implementations</a:t>
            </a:r>
          </a:p>
          <a:p>
            <a:r>
              <a:rPr lang="en-US" sz="2800" dirty="0" smtClean="0"/>
              <a:t>Solution: Vendor enhancement requests</a:t>
            </a:r>
          </a:p>
        </p:txBody>
      </p:sp>
    </p:spTree>
    <p:extLst>
      <p:ext uri="{BB962C8B-B14F-4D97-AF65-F5344CB8AC3E}">
        <p14:creationId xmlns:p14="http://schemas.microsoft.com/office/powerpoint/2010/main" val="34796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IEC 61850 2015 IOP Event Details</a:t>
            </a:r>
            <a:endParaRPr lang="en-US" dirty="0"/>
          </a:p>
        </p:txBody>
      </p:sp>
      <p:sp>
        <p:nvSpPr>
          <p:cNvPr id="3" name="Content Placeholder 2"/>
          <p:cNvSpPr>
            <a:spLocks noGrp="1"/>
          </p:cNvSpPr>
          <p:nvPr>
            <p:ph idx="1"/>
          </p:nvPr>
        </p:nvSpPr>
        <p:spPr/>
        <p:txBody>
          <a:bodyPr>
            <a:normAutofit/>
          </a:bodyPr>
          <a:lstStyle/>
          <a:p>
            <a:r>
              <a:rPr lang="en-US" sz="3600" dirty="0" smtClean="0"/>
              <a:t>Brussels, Belgium</a:t>
            </a:r>
          </a:p>
          <a:p>
            <a:r>
              <a:rPr lang="en-US" sz="3600" dirty="0" smtClean="0"/>
              <a:t>7 days</a:t>
            </a:r>
          </a:p>
          <a:p>
            <a:r>
              <a:rPr lang="en-US" sz="3600" dirty="0" smtClean="0"/>
              <a:t>Sep 26</a:t>
            </a:r>
            <a:r>
              <a:rPr lang="en-US" sz="3600" baseline="30000" dirty="0" smtClean="0"/>
              <a:t>th</a:t>
            </a:r>
            <a:r>
              <a:rPr lang="en-US" sz="3600" dirty="0" smtClean="0"/>
              <a:t> – Oct 2</a:t>
            </a:r>
            <a:r>
              <a:rPr lang="en-US" sz="3600" baseline="30000" dirty="0" smtClean="0"/>
              <a:t>nd</a:t>
            </a:r>
          </a:p>
          <a:p>
            <a:r>
              <a:rPr lang="en-US" sz="3600" dirty="0" smtClean="0"/>
              <a:t>100+ Participants</a:t>
            </a:r>
            <a:endParaRPr lang="en-US" sz="3600" baseline="30000" dirty="0" smtClean="0"/>
          </a:p>
        </p:txBody>
      </p:sp>
      <p:pic>
        <p:nvPicPr>
          <p:cNvPr id="7" name="Picture 6"/>
          <p:cNvPicPr>
            <a:picLocks noChangeAspect="1"/>
          </p:cNvPicPr>
          <p:nvPr/>
        </p:nvPicPr>
        <p:blipFill>
          <a:blip r:embed="rId2"/>
          <a:stretch>
            <a:fillRect/>
          </a:stretch>
        </p:blipFill>
        <p:spPr>
          <a:xfrm>
            <a:off x="4572000" y="1047750"/>
            <a:ext cx="4248150" cy="2743200"/>
          </a:xfrm>
          <a:prstGeom prst="rect">
            <a:avLst/>
          </a:prstGeom>
        </p:spPr>
      </p:pic>
    </p:spTree>
    <p:extLst>
      <p:ext uri="{BB962C8B-B14F-4D97-AF65-F5344CB8AC3E}">
        <p14:creationId xmlns:p14="http://schemas.microsoft.com/office/powerpoint/2010/main" val="2260082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 61850 </a:t>
            </a:r>
            <a:r>
              <a:rPr lang="en-US" dirty="0" smtClean="0"/>
              <a:t>2015 IOP Participating </a:t>
            </a:r>
            <a:r>
              <a:rPr lang="en-US" dirty="0"/>
              <a:t>Companies</a:t>
            </a:r>
          </a:p>
        </p:txBody>
      </p:sp>
      <p:sp>
        <p:nvSpPr>
          <p:cNvPr id="3" name="Content Placeholder 2"/>
          <p:cNvSpPr>
            <a:spLocks noGrp="1"/>
          </p:cNvSpPr>
          <p:nvPr>
            <p:ph sz="half" idx="1"/>
          </p:nvPr>
        </p:nvSpPr>
        <p:spPr>
          <a:xfrm>
            <a:off x="152400" y="818908"/>
            <a:ext cx="2743200" cy="3589046"/>
          </a:xfrm>
        </p:spPr>
        <p:txBody>
          <a:bodyPr/>
          <a:lstStyle/>
          <a:p>
            <a:pPr>
              <a:buFont typeface="+mj-lt"/>
              <a:buAutoNum type="arabicPeriod"/>
            </a:pPr>
            <a:r>
              <a:rPr lang="en-US" sz="2000" dirty="0"/>
              <a:t>ABB</a:t>
            </a:r>
          </a:p>
          <a:p>
            <a:pPr>
              <a:buFont typeface="+mj-lt"/>
              <a:buAutoNum type="arabicPeriod"/>
            </a:pPr>
            <a:r>
              <a:rPr lang="en-US" sz="2000" dirty="0"/>
              <a:t>Alstom</a:t>
            </a:r>
          </a:p>
          <a:p>
            <a:pPr>
              <a:buFont typeface="+mj-lt"/>
              <a:buAutoNum type="arabicPeriod"/>
            </a:pPr>
            <a:r>
              <a:rPr lang="en-US" sz="2000" dirty="0"/>
              <a:t>CG Global</a:t>
            </a:r>
          </a:p>
          <a:p>
            <a:pPr>
              <a:buFont typeface="+mj-lt"/>
              <a:buAutoNum type="arabicPeriod"/>
            </a:pPr>
            <a:r>
              <a:rPr lang="en-US" sz="2000" dirty="0" err="1"/>
              <a:t>Efacec</a:t>
            </a:r>
            <a:endParaRPr lang="en-US" sz="2000" dirty="0"/>
          </a:p>
          <a:p>
            <a:pPr>
              <a:buFont typeface="+mj-lt"/>
              <a:buAutoNum type="arabicPeriod"/>
            </a:pPr>
            <a:r>
              <a:rPr lang="en-US" sz="2000" dirty="0" err="1"/>
              <a:t>ERLPhase</a:t>
            </a:r>
            <a:endParaRPr lang="en-US" sz="2000" dirty="0"/>
          </a:p>
          <a:p>
            <a:pPr>
              <a:buFont typeface="+mj-lt"/>
              <a:buAutoNum type="arabicPeriod"/>
            </a:pPr>
            <a:r>
              <a:rPr lang="en-US" sz="2000" dirty="0"/>
              <a:t>GE</a:t>
            </a:r>
          </a:p>
          <a:p>
            <a:pPr>
              <a:buFont typeface="+mj-lt"/>
              <a:buAutoNum type="arabicPeriod"/>
            </a:pPr>
            <a:r>
              <a:rPr lang="en-US" sz="2000" dirty="0"/>
              <a:t>Megger</a:t>
            </a:r>
          </a:p>
          <a:p>
            <a:pPr>
              <a:buFont typeface="+mj-lt"/>
              <a:buAutoNum type="arabicPeriod"/>
            </a:pPr>
            <a:r>
              <a:rPr lang="en-US" sz="2000" dirty="0"/>
              <a:t>Omicron</a:t>
            </a:r>
          </a:p>
          <a:p>
            <a:pPr>
              <a:buFont typeface="+mj-lt"/>
              <a:buAutoNum type="arabicPeriod"/>
            </a:pPr>
            <a:r>
              <a:rPr lang="en-US" sz="2000" dirty="0"/>
              <a:t>Schneider Electric</a:t>
            </a:r>
          </a:p>
          <a:p>
            <a:pPr>
              <a:buFont typeface="+mj-lt"/>
              <a:buAutoNum type="arabicPeriod"/>
            </a:pPr>
            <a:r>
              <a:rPr lang="en-US" sz="2000" dirty="0" smtClean="0"/>
              <a:t>SEL</a:t>
            </a:r>
            <a:endParaRPr lang="en-US" sz="2000" dirty="0"/>
          </a:p>
        </p:txBody>
      </p:sp>
      <p:sp>
        <p:nvSpPr>
          <p:cNvPr id="5" name="Content Placeholder 2"/>
          <p:cNvSpPr>
            <a:spLocks noGrp="1"/>
          </p:cNvSpPr>
          <p:nvPr>
            <p:ph sz="half" idx="1"/>
          </p:nvPr>
        </p:nvSpPr>
        <p:spPr>
          <a:xfrm>
            <a:off x="3124200" y="819150"/>
            <a:ext cx="2438400" cy="3589046"/>
          </a:xfrm>
        </p:spPr>
        <p:txBody>
          <a:bodyPr/>
          <a:lstStyle/>
          <a:p>
            <a:pPr>
              <a:buFont typeface="+mj-lt"/>
              <a:buAutoNum type="arabicPeriod" startAt="11"/>
            </a:pPr>
            <a:r>
              <a:rPr lang="en-US" sz="2000" dirty="0"/>
              <a:t>Arc Info</a:t>
            </a:r>
          </a:p>
          <a:p>
            <a:pPr>
              <a:buFont typeface="+mj-lt"/>
              <a:buAutoNum type="arabicPeriod" startAt="11"/>
            </a:pPr>
            <a:r>
              <a:rPr lang="en-US" sz="2000" dirty="0"/>
              <a:t>Copa Data</a:t>
            </a:r>
          </a:p>
          <a:p>
            <a:pPr>
              <a:buFont typeface="+mj-lt"/>
              <a:buAutoNum type="arabicPeriod" startAt="11"/>
            </a:pPr>
            <a:r>
              <a:rPr lang="en-US" sz="2000" dirty="0"/>
              <a:t>EDF France</a:t>
            </a:r>
          </a:p>
          <a:p>
            <a:pPr>
              <a:buFont typeface="+mj-lt"/>
              <a:buAutoNum type="arabicPeriod" startAt="11"/>
            </a:pPr>
            <a:r>
              <a:rPr lang="en-US" sz="2000" dirty="0"/>
              <a:t>Elia</a:t>
            </a:r>
          </a:p>
          <a:p>
            <a:pPr>
              <a:buFont typeface="+mj-lt"/>
              <a:buAutoNum type="arabicPeriod" startAt="11"/>
            </a:pPr>
            <a:r>
              <a:rPr lang="en-US" sz="2000" dirty="0" err="1"/>
              <a:t>Epri</a:t>
            </a:r>
            <a:endParaRPr lang="en-US" sz="2000" dirty="0"/>
          </a:p>
          <a:p>
            <a:pPr>
              <a:buFont typeface="+mj-lt"/>
              <a:buAutoNum type="arabicPeriod" startAt="11"/>
            </a:pPr>
            <a:r>
              <a:rPr lang="en-US" sz="2000" dirty="0" err="1"/>
              <a:t>Kalkitech</a:t>
            </a:r>
            <a:endParaRPr lang="en-US" sz="2000" dirty="0"/>
          </a:p>
          <a:p>
            <a:pPr>
              <a:buFont typeface="+mj-lt"/>
              <a:buAutoNum type="arabicPeriod" startAt="11"/>
            </a:pPr>
            <a:r>
              <a:rPr lang="en-US" sz="2000" dirty="0" err="1"/>
              <a:t>Koncar</a:t>
            </a:r>
            <a:endParaRPr lang="en-US" sz="2000" dirty="0"/>
          </a:p>
          <a:p>
            <a:pPr>
              <a:buFont typeface="+mj-lt"/>
              <a:buAutoNum type="arabicPeriod" startAt="11"/>
            </a:pPr>
            <a:r>
              <a:rPr lang="en-US" sz="2000" dirty="0" err="1"/>
              <a:t>Novatech</a:t>
            </a:r>
            <a:endParaRPr lang="en-US" sz="2000" dirty="0"/>
          </a:p>
          <a:p>
            <a:pPr>
              <a:buFont typeface="+mj-lt"/>
              <a:buAutoNum type="arabicPeriod" startAt="11"/>
            </a:pPr>
            <a:r>
              <a:rPr lang="en-US" sz="2000" dirty="0"/>
              <a:t>Ren</a:t>
            </a:r>
          </a:p>
          <a:p>
            <a:pPr>
              <a:buFont typeface="+mj-lt"/>
              <a:buAutoNum type="arabicPeriod" startAt="11"/>
            </a:pPr>
            <a:r>
              <a:rPr lang="en-US" sz="2000" dirty="0"/>
              <a:t>RTE France</a:t>
            </a:r>
          </a:p>
        </p:txBody>
      </p:sp>
      <p:sp>
        <p:nvSpPr>
          <p:cNvPr id="6" name="Content Placeholder 2"/>
          <p:cNvSpPr>
            <a:spLocks noGrp="1"/>
          </p:cNvSpPr>
          <p:nvPr>
            <p:ph sz="half" idx="1"/>
          </p:nvPr>
        </p:nvSpPr>
        <p:spPr>
          <a:xfrm>
            <a:off x="5943600" y="819150"/>
            <a:ext cx="3048000" cy="3589046"/>
          </a:xfrm>
        </p:spPr>
        <p:txBody>
          <a:bodyPr/>
          <a:lstStyle/>
          <a:p>
            <a:pPr>
              <a:buFont typeface="+mj-lt"/>
              <a:buAutoNum type="arabicPeriod" startAt="21"/>
            </a:pPr>
            <a:r>
              <a:rPr lang="en-US" sz="2000" dirty="0"/>
              <a:t>SUBNET Solutions Inc.</a:t>
            </a:r>
          </a:p>
          <a:p>
            <a:pPr>
              <a:buFont typeface="+mj-lt"/>
              <a:buAutoNum type="arabicPeriod" startAt="21"/>
            </a:pPr>
            <a:r>
              <a:rPr lang="en-US" sz="2000" dirty="0"/>
              <a:t>SAE</a:t>
            </a:r>
          </a:p>
          <a:p>
            <a:pPr>
              <a:buFont typeface="+mj-lt"/>
              <a:buAutoNum type="arabicPeriod" startAt="21"/>
            </a:pPr>
            <a:r>
              <a:rPr lang="en-US" sz="2000" dirty="0"/>
              <a:t>SISCO</a:t>
            </a:r>
          </a:p>
          <a:p>
            <a:pPr>
              <a:buFont typeface="+mj-lt"/>
              <a:buAutoNum type="arabicPeriod" startAt="21"/>
            </a:pPr>
            <a:r>
              <a:rPr lang="en-US" sz="2000" dirty="0" err="1"/>
              <a:t>Sprecher</a:t>
            </a:r>
            <a:r>
              <a:rPr lang="en-US" sz="2000" dirty="0"/>
              <a:t> Automation</a:t>
            </a:r>
          </a:p>
          <a:p>
            <a:pPr>
              <a:buFont typeface="+mj-lt"/>
              <a:buAutoNum type="arabicPeriod" startAt="21"/>
            </a:pPr>
            <a:r>
              <a:rPr lang="en-US" sz="2000" dirty="0" smtClean="0"/>
              <a:t>Tesco </a:t>
            </a:r>
            <a:r>
              <a:rPr lang="en-US" sz="2000" dirty="0"/>
              <a:t>Group</a:t>
            </a:r>
          </a:p>
          <a:p>
            <a:pPr>
              <a:buFont typeface="+mj-lt"/>
              <a:buAutoNum type="arabicPeriod" startAt="21"/>
            </a:pPr>
            <a:r>
              <a:rPr lang="en-US" sz="2000" dirty="0"/>
              <a:t>Toshiba</a:t>
            </a:r>
          </a:p>
          <a:p>
            <a:pPr>
              <a:buFont typeface="+mj-lt"/>
              <a:buAutoNum type="arabicPeriod" startAt="21"/>
            </a:pPr>
            <a:r>
              <a:rPr lang="en-US" sz="2000" dirty="0"/>
              <a:t>Triangle Microworks</a:t>
            </a:r>
          </a:p>
          <a:p>
            <a:pPr>
              <a:buFont typeface="+mj-lt"/>
              <a:buAutoNum type="arabicPeriod" startAt="21"/>
            </a:pPr>
            <a:r>
              <a:rPr lang="en-US" sz="2000" dirty="0"/>
              <a:t>TUEV</a:t>
            </a:r>
          </a:p>
          <a:p>
            <a:pPr>
              <a:buFont typeface="+mj-lt"/>
              <a:buAutoNum type="arabicPeriod" startAt="21"/>
            </a:pPr>
            <a:r>
              <a:rPr lang="en-US" sz="2000" dirty="0" err="1"/>
              <a:t>Xelas</a:t>
            </a:r>
            <a:endParaRPr lang="en-US" sz="2000" dirty="0"/>
          </a:p>
          <a:p>
            <a:pPr>
              <a:buFont typeface="+mj-lt"/>
              <a:buAutoNum type="arabicPeriod" startAt="21"/>
            </a:pPr>
            <a:r>
              <a:rPr lang="en-US" sz="2000" dirty="0" err="1" smtClean="0"/>
              <a:t>Zamiren</a:t>
            </a:r>
            <a:endParaRPr lang="en-US" sz="2000" dirty="0"/>
          </a:p>
        </p:txBody>
      </p:sp>
    </p:spTree>
    <p:extLst>
      <p:ext uri="{BB962C8B-B14F-4D97-AF65-F5344CB8AC3E}">
        <p14:creationId xmlns:p14="http://schemas.microsoft.com/office/powerpoint/2010/main" val="1325978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IEC 61850 2015 IOP Preparation &amp;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Preparation and planning</a:t>
            </a:r>
          </a:p>
          <a:p>
            <a:pPr lvl="1"/>
            <a:r>
              <a:rPr lang="en-US" dirty="0" smtClean="0"/>
              <a:t>Bi-Weekly web meeting</a:t>
            </a:r>
          </a:p>
          <a:p>
            <a:pPr lvl="1"/>
            <a:r>
              <a:rPr lang="en-US" dirty="0"/>
              <a:t>Started March 18 for a total of 14 meetings</a:t>
            </a:r>
          </a:p>
          <a:p>
            <a:pPr lvl="1"/>
            <a:r>
              <a:rPr lang="en-US" dirty="0" smtClean="0"/>
              <a:t>114 people</a:t>
            </a:r>
            <a:endParaRPr lang="en-US" dirty="0"/>
          </a:p>
          <a:p>
            <a:pPr lvl="1"/>
            <a:r>
              <a:rPr lang="en-US" dirty="0" smtClean="0"/>
              <a:t>Equals 1,596 man hours in prep</a:t>
            </a:r>
          </a:p>
          <a:p>
            <a:r>
              <a:rPr lang="en-US" dirty="0" smtClean="0"/>
              <a:t>Slides details success and failure (issues) – TBD report yet to be issued (UCA UG @ DTECH)</a:t>
            </a:r>
          </a:p>
        </p:txBody>
      </p:sp>
    </p:spTree>
    <p:extLst>
      <p:ext uri="{BB962C8B-B14F-4D97-AF65-F5344CB8AC3E}">
        <p14:creationId xmlns:p14="http://schemas.microsoft.com/office/powerpoint/2010/main" val="28166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noAutofit/>
          </a:bodyPr>
          <a:lstStyle/>
          <a:p>
            <a:r>
              <a:rPr lang="en-US" altLang="en-US" dirty="0" smtClean="0"/>
              <a:t>The </a:t>
            </a:r>
            <a:r>
              <a:rPr lang="en-US" altLang="en-US" dirty="0"/>
              <a:t>Reality of 61580 Interoperability</a:t>
            </a:r>
          </a:p>
        </p:txBody>
      </p:sp>
      <p:sp>
        <p:nvSpPr>
          <p:cNvPr id="3" name="TextBox 2"/>
          <p:cNvSpPr txBox="1"/>
          <p:nvPr/>
        </p:nvSpPr>
        <p:spPr>
          <a:xfrm>
            <a:off x="2827901" y="952077"/>
            <a:ext cx="3297698" cy="461665"/>
          </a:xfrm>
          <a:prstGeom prst="rect">
            <a:avLst/>
          </a:prstGeom>
          <a:noFill/>
        </p:spPr>
        <p:txBody>
          <a:bodyPr wrap="none" rtlCol="0">
            <a:spAutoFit/>
          </a:bodyPr>
          <a:lstStyle/>
          <a:p>
            <a:r>
              <a:rPr lang="en-US" sz="2400" b="1" u="sng" dirty="0" smtClean="0"/>
              <a:t>Maturity of IEC 68150</a:t>
            </a:r>
            <a:endParaRPr lang="en-US" sz="2400" b="1" u="sng" dirty="0"/>
          </a:p>
        </p:txBody>
      </p:sp>
      <p:graphicFrame>
        <p:nvGraphicFramePr>
          <p:cNvPr id="4" name="Table 3"/>
          <p:cNvGraphicFramePr>
            <a:graphicFrameLocks noGrp="1"/>
          </p:cNvGraphicFramePr>
          <p:nvPr>
            <p:extLst>
              <p:ext uri="{D42A27DB-BD31-4B8C-83A1-F6EECF244321}">
                <p14:modId xmlns:p14="http://schemas.microsoft.com/office/powerpoint/2010/main" val="2408295461"/>
              </p:ext>
            </p:extLst>
          </p:nvPr>
        </p:nvGraphicFramePr>
        <p:xfrm>
          <a:off x="1295400" y="1431878"/>
          <a:ext cx="6362700" cy="1749472"/>
        </p:xfrm>
        <a:graphic>
          <a:graphicData uri="http://schemas.openxmlformats.org/drawingml/2006/table">
            <a:tbl>
              <a:tblPr firstRow="1" bandRow="1">
                <a:tableStyleId>{5C22544A-7EE6-4342-B048-85BDC9FD1C3A}</a:tableStyleId>
              </a:tblPr>
              <a:tblGrid>
                <a:gridCol w="3181350"/>
                <a:gridCol w="3181350"/>
              </a:tblGrid>
              <a:tr h="437368">
                <a:tc>
                  <a:txBody>
                    <a:bodyPr/>
                    <a:lstStyle/>
                    <a:p>
                      <a:r>
                        <a:rPr lang="en-US" sz="2400" dirty="0" smtClean="0"/>
                        <a:t>Component</a:t>
                      </a:r>
                      <a:endParaRPr lang="en-US" sz="2400" dirty="0"/>
                    </a:p>
                  </a:txBody>
                  <a:tcPr marL="68580" marR="68580" marT="34290" marB="34290"/>
                </a:tc>
                <a:tc>
                  <a:txBody>
                    <a:bodyPr/>
                    <a:lstStyle/>
                    <a:p>
                      <a:r>
                        <a:rPr lang="en-US" sz="2400" dirty="0" smtClean="0"/>
                        <a:t>Maturity Level</a:t>
                      </a:r>
                      <a:endParaRPr lang="en-US" sz="2400" dirty="0"/>
                    </a:p>
                  </a:txBody>
                  <a:tcPr marL="68580" marR="68580" marT="34290" marB="34290"/>
                </a:tc>
              </a:tr>
              <a:tr h="437368">
                <a:tc>
                  <a:txBody>
                    <a:bodyPr/>
                    <a:lstStyle/>
                    <a:p>
                      <a:r>
                        <a:rPr lang="en-US" sz="2400" dirty="0" smtClean="0"/>
                        <a:t>MMS/GOOSE</a:t>
                      </a:r>
                      <a:endParaRPr lang="en-US" sz="2400" dirty="0"/>
                    </a:p>
                  </a:txBody>
                  <a:tcPr marL="68580" marR="68580" marT="34290" marB="34290"/>
                </a:tc>
                <a:tc>
                  <a:txBody>
                    <a:bodyPr/>
                    <a:lstStyle/>
                    <a:p>
                      <a:r>
                        <a:rPr lang="en-US" sz="2400" dirty="0" smtClean="0"/>
                        <a:t>HIGH</a:t>
                      </a:r>
                      <a:endParaRPr lang="en-US" sz="2400" dirty="0"/>
                    </a:p>
                  </a:txBody>
                  <a:tcPr marL="68580" marR="68580" marT="34290" marB="34290"/>
                </a:tc>
              </a:tr>
              <a:tr h="437368">
                <a:tc>
                  <a:txBody>
                    <a:bodyPr/>
                    <a:lstStyle/>
                    <a:p>
                      <a:r>
                        <a:rPr lang="en-US" sz="2400" dirty="0" smtClean="0"/>
                        <a:t>Semantic</a:t>
                      </a:r>
                      <a:r>
                        <a:rPr lang="en-US" sz="2400" baseline="0" dirty="0" smtClean="0"/>
                        <a:t> Model</a:t>
                      </a:r>
                      <a:endParaRPr lang="en-US" sz="2400" dirty="0"/>
                    </a:p>
                  </a:txBody>
                  <a:tcPr marL="68580" marR="68580" marT="34290" marB="34290"/>
                </a:tc>
                <a:tc>
                  <a:txBody>
                    <a:bodyPr/>
                    <a:lstStyle/>
                    <a:p>
                      <a:r>
                        <a:rPr lang="en-US" sz="2400" dirty="0" smtClean="0"/>
                        <a:t>MEDIUM</a:t>
                      </a:r>
                      <a:endParaRPr lang="en-US" sz="2400" dirty="0"/>
                    </a:p>
                  </a:txBody>
                  <a:tcPr marL="68580" marR="68580" marT="34290" marB="34290"/>
                </a:tc>
              </a:tr>
              <a:tr h="437368">
                <a:tc>
                  <a:txBody>
                    <a:bodyPr/>
                    <a:lstStyle/>
                    <a:p>
                      <a:r>
                        <a:rPr lang="en-US" sz="2400" dirty="0" smtClean="0"/>
                        <a:t>Engineering Tools</a:t>
                      </a:r>
                      <a:endParaRPr lang="en-US" sz="2400" dirty="0"/>
                    </a:p>
                  </a:txBody>
                  <a:tcPr marL="68580" marR="68580" marT="34290" marB="34290"/>
                </a:tc>
                <a:tc>
                  <a:txBody>
                    <a:bodyPr/>
                    <a:lstStyle/>
                    <a:p>
                      <a:r>
                        <a:rPr lang="en-US" sz="2400" dirty="0" smtClean="0"/>
                        <a:t>LOW</a:t>
                      </a:r>
                      <a:endParaRPr lang="en-US" sz="2400" dirty="0"/>
                    </a:p>
                  </a:txBody>
                  <a:tcPr marL="68580" marR="68580" marT="34290" marB="34290"/>
                </a:tc>
              </a:tr>
            </a:tbl>
          </a:graphicData>
        </a:graphic>
      </p:graphicFrame>
      <p:sp>
        <p:nvSpPr>
          <p:cNvPr id="2" name="TextBox 1"/>
          <p:cNvSpPr txBox="1"/>
          <p:nvPr/>
        </p:nvSpPr>
        <p:spPr>
          <a:xfrm>
            <a:off x="1299411" y="3409950"/>
            <a:ext cx="5762768" cy="1323439"/>
          </a:xfrm>
          <a:prstGeom prst="rect">
            <a:avLst/>
          </a:prstGeom>
          <a:noFill/>
        </p:spPr>
        <p:txBody>
          <a:bodyPr wrap="square" rtlCol="0">
            <a:spAutoFit/>
          </a:bodyPr>
          <a:lstStyle/>
          <a:p>
            <a:r>
              <a:rPr lang="en-US" sz="2000" dirty="0" smtClean="0"/>
              <a:t>What does </a:t>
            </a:r>
            <a:r>
              <a:rPr lang="en-US" sz="2000" i="1" u="sng" dirty="0" smtClean="0"/>
              <a:t>Interoperability</a:t>
            </a:r>
            <a:r>
              <a:rPr lang="en-US" sz="2000" dirty="0" smtClean="0"/>
              <a:t> mean?</a:t>
            </a:r>
          </a:p>
          <a:p>
            <a:endParaRPr lang="en-US" sz="2000" dirty="0"/>
          </a:p>
          <a:p>
            <a:r>
              <a:rPr lang="en-US" sz="2000" dirty="0"/>
              <a:t>V</a:t>
            </a:r>
            <a:r>
              <a:rPr lang="en-US" sz="2000" dirty="0" smtClean="0"/>
              <a:t>endors want…	</a:t>
            </a:r>
            <a:r>
              <a:rPr lang="en-US" sz="2000" i="1" u="sng" dirty="0"/>
              <a:t>C</a:t>
            </a:r>
            <a:r>
              <a:rPr lang="en-US" sz="2000" i="1" u="sng" dirty="0" smtClean="0"/>
              <a:t>o-existence</a:t>
            </a:r>
          </a:p>
          <a:p>
            <a:r>
              <a:rPr lang="en-US" sz="2000" dirty="0" smtClean="0"/>
              <a:t>Utilities want…	</a:t>
            </a:r>
            <a:r>
              <a:rPr lang="en-US" sz="2000" i="1" u="sng" dirty="0"/>
              <a:t>I</a:t>
            </a:r>
            <a:r>
              <a:rPr lang="en-US" sz="2000" i="1" u="sng" dirty="0" smtClean="0"/>
              <a:t>nterchangeability</a:t>
            </a:r>
            <a:endParaRPr lang="en-US" sz="2000" i="1" u="sng" dirty="0"/>
          </a:p>
        </p:txBody>
      </p:sp>
    </p:spTree>
    <p:extLst>
      <p:ext uri="{BB962C8B-B14F-4D97-AF65-F5344CB8AC3E}">
        <p14:creationId xmlns:p14="http://schemas.microsoft.com/office/powerpoint/2010/main" val="171994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Canadian Thanksgiving!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714" y="844550"/>
            <a:ext cx="8216571" cy="3563938"/>
          </a:xfrm>
        </p:spPr>
      </p:pic>
    </p:spTree>
    <p:extLst>
      <p:ext uri="{BB962C8B-B14F-4D97-AF65-F5344CB8AC3E}">
        <p14:creationId xmlns:p14="http://schemas.microsoft.com/office/powerpoint/2010/main" val="2642467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mn-ea"/>
                <a:cs typeface="+mn-cs"/>
              </a:rPr>
              <a:t>A North American </a:t>
            </a:r>
            <a:r>
              <a:rPr lang="en-US" dirty="0" smtClean="0">
                <a:ea typeface="+mn-ea"/>
                <a:cs typeface="+mn-cs"/>
              </a:rPr>
              <a:t>Interoperability Challenges </a:t>
            </a:r>
            <a:r>
              <a:rPr lang="en-US" dirty="0">
                <a:ea typeface="+mn-ea"/>
                <a:cs typeface="+mn-cs"/>
              </a:rPr>
              <a:t>List</a:t>
            </a:r>
          </a:p>
        </p:txBody>
      </p:sp>
      <p:sp>
        <p:nvSpPr>
          <p:cNvPr id="3" name="Content Placeholder 2"/>
          <p:cNvSpPr>
            <a:spLocks noGrp="1"/>
          </p:cNvSpPr>
          <p:nvPr>
            <p:ph idx="1"/>
          </p:nvPr>
        </p:nvSpPr>
        <p:spPr>
          <a:xfrm>
            <a:off x="152400" y="844550"/>
            <a:ext cx="8839200" cy="3937000"/>
          </a:xfrm>
        </p:spPr>
        <p:txBody>
          <a:bodyPr>
            <a:noAutofit/>
          </a:bodyPr>
          <a:lstStyle/>
          <a:p>
            <a:pPr marL="385763" indent="-385763">
              <a:buFont typeface="+mj-lt"/>
              <a:buAutoNum type="arabicPeriod"/>
            </a:pPr>
            <a:r>
              <a:rPr lang="en-US" sz="2400" dirty="0" smtClean="0"/>
              <a:t>Point Naming Differences</a:t>
            </a:r>
          </a:p>
          <a:p>
            <a:pPr marL="785813" lvl="1" indent="-385763"/>
            <a:r>
              <a:rPr lang="en-US" sz="2000" dirty="0" smtClean="0"/>
              <a:t>Some use generic names</a:t>
            </a:r>
          </a:p>
          <a:p>
            <a:pPr marL="785813" lvl="1" indent="-385763"/>
            <a:r>
              <a:rPr lang="en-US" sz="2000" dirty="0"/>
              <a:t>S</a:t>
            </a:r>
            <a:r>
              <a:rPr lang="en-US" sz="2000" dirty="0" smtClean="0"/>
              <a:t>ome use specific contextual names</a:t>
            </a:r>
          </a:p>
          <a:p>
            <a:pPr marL="385763" indent="-385763">
              <a:buFont typeface="+mj-lt"/>
              <a:buAutoNum type="arabicPeriod"/>
            </a:pPr>
            <a:r>
              <a:rPr lang="en-US" sz="2400" dirty="0" smtClean="0"/>
              <a:t>Configuration Parameter </a:t>
            </a:r>
            <a:r>
              <a:rPr lang="en-US" sz="2400" dirty="0"/>
              <a:t>D</a:t>
            </a:r>
            <a:r>
              <a:rPr lang="en-US" sz="2400" dirty="0" smtClean="0"/>
              <a:t>ifferences</a:t>
            </a:r>
          </a:p>
          <a:p>
            <a:pPr marL="785813" lvl="1" indent="-385763"/>
            <a:r>
              <a:rPr lang="en-US" sz="2000" dirty="0"/>
              <a:t>D</a:t>
            </a:r>
            <a:r>
              <a:rPr lang="en-US" sz="2000" dirty="0" smtClean="0"/>
              <a:t>isallowing one vendor’s IED to subscribe to GOOSE message from the other vendor’s IED</a:t>
            </a:r>
          </a:p>
          <a:p>
            <a:pPr marL="385763" indent="-385763">
              <a:buFont typeface="+mj-lt"/>
              <a:buAutoNum type="arabicPeriod"/>
            </a:pPr>
            <a:r>
              <a:rPr lang="en-US" sz="2400" dirty="0" smtClean="0"/>
              <a:t>Challenges with SCD Configuration Files and how they are uploaded to devices</a:t>
            </a:r>
          </a:p>
          <a:p>
            <a:pPr marL="685800" lvl="1" indent="-385763"/>
            <a:r>
              <a:rPr lang="en-US" sz="2000" dirty="0" smtClean="0"/>
              <a:t>Needed to use the Private Data sets to support the different Settings file and IEC-61850 File – no area within the native IEC-61850 file.</a:t>
            </a:r>
          </a:p>
          <a:p>
            <a:pPr marL="300038" lvl="1" indent="0">
              <a:buNone/>
            </a:pPr>
            <a:endParaRPr lang="en-US" sz="1600" dirty="0" smtClean="0"/>
          </a:p>
          <a:p>
            <a:pPr marL="385763" indent="-385763">
              <a:buFont typeface="+mj-lt"/>
              <a:buAutoNum type="arabicPeriod"/>
            </a:pPr>
            <a:endParaRPr lang="en-US" sz="1800" dirty="0"/>
          </a:p>
        </p:txBody>
      </p:sp>
    </p:spTree>
    <p:extLst>
      <p:ext uri="{BB962C8B-B14F-4D97-AF65-F5344CB8AC3E}">
        <p14:creationId xmlns:p14="http://schemas.microsoft.com/office/powerpoint/2010/main" val="35963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en-US" sz="2800" dirty="0"/>
              <a:t>A North American </a:t>
            </a:r>
            <a:r>
              <a:rPr lang="en-US" sz="2800" dirty="0" smtClean="0"/>
              <a:t>Interoperability Challenges </a:t>
            </a:r>
            <a:r>
              <a:rPr lang="en-US" sz="2800" dirty="0"/>
              <a:t>List</a:t>
            </a:r>
            <a:endParaRPr lang="en-US" altLang="en-US" sz="2800"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startAt="4"/>
            </a:pPr>
            <a:r>
              <a:rPr lang="en-US" sz="2800" dirty="0"/>
              <a:t>Different limits for number of publishing messages and number of subscribing messages</a:t>
            </a:r>
          </a:p>
          <a:p>
            <a:pPr marL="514350" indent="-514350">
              <a:buFont typeface="+mj-lt"/>
              <a:buAutoNum type="arabicPeriod" startAt="4"/>
            </a:pPr>
            <a:r>
              <a:rPr lang="en-US" sz="2800" dirty="0"/>
              <a:t>Some do not support priority tagging for GOOSE messages</a:t>
            </a:r>
          </a:p>
          <a:p>
            <a:pPr marL="514350" indent="-514350">
              <a:buFont typeface="+mj-lt"/>
              <a:buAutoNum type="arabicPeriod" startAt="4"/>
            </a:pPr>
            <a:r>
              <a:rPr lang="en-US" sz="2800" dirty="0"/>
              <a:t>Some do not support VLAN identifiers for network segregation</a:t>
            </a:r>
          </a:p>
          <a:p>
            <a:pPr marL="514350" indent="-514350">
              <a:buFont typeface="+mj-lt"/>
              <a:buAutoNum type="arabicPeriod" startAt="4"/>
            </a:pPr>
            <a:r>
              <a:rPr lang="en-US" sz="2800" dirty="0"/>
              <a:t>Automatic configuration using vendor SCD/ICD/CID files was impossible.</a:t>
            </a:r>
          </a:p>
          <a:p>
            <a:endParaRPr lang="en-US" dirty="0"/>
          </a:p>
        </p:txBody>
      </p:sp>
    </p:spTree>
    <p:extLst>
      <p:ext uri="{BB962C8B-B14F-4D97-AF65-F5344CB8AC3E}">
        <p14:creationId xmlns:p14="http://schemas.microsoft.com/office/powerpoint/2010/main" val="31841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0" y="-64996"/>
            <a:ext cx="6286500" cy="464436"/>
          </a:xfrm>
        </p:spPr>
        <p:txBody>
          <a:bodyPr>
            <a:noAutofit/>
          </a:bodyPr>
          <a:lstStyle/>
          <a:p>
            <a:r>
              <a:rPr lang="en-US" sz="2475" dirty="0"/>
              <a:t>Using IEC 61850 can assist with the complexity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763" y="782471"/>
            <a:ext cx="5638985" cy="40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0" y="880525"/>
            <a:ext cx="859650" cy="402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Vendor </a:t>
            </a:r>
          </a:p>
          <a:p>
            <a:pPr algn="ctr"/>
            <a:r>
              <a:rPr lang="en-US" sz="1100" b="1" dirty="0"/>
              <a:t>Specific</a:t>
            </a:r>
          </a:p>
        </p:txBody>
      </p:sp>
      <p:sp>
        <p:nvSpPr>
          <p:cNvPr id="5" name="Rectangle 4"/>
          <p:cNvSpPr/>
          <p:nvPr/>
        </p:nvSpPr>
        <p:spPr>
          <a:xfrm>
            <a:off x="1316487" y="3486150"/>
            <a:ext cx="796026" cy="92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Vendor </a:t>
            </a:r>
          </a:p>
          <a:p>
            <a:pPr algn="ctr"/>
            <a:r>
              <a:rPr lang="en-US" sz="1100" b="1" dirty="0"/>
              <a:t>Specific</a:t>
            </a:r>
          </a:p>
          <a:p>
            <a:pPr algn="ctr"/>
            <a:r>
              <a:rPr lang="en-US" sz="1100" b="1" dirty="0"/>
              <a:t>PRP/HSR</a:t>
            </a:r>
          </a:p>
          <a:p>
            <a:pPr algn="ctr"/>
            <a:r>
              <a:rPr lang="en-US" sz="1100" b="1" dirty="0" smtClean="0"/>
              <a:t>RCB</a:t>
            </a:r>
            <a:endParaRPr lang="en-US" sz="1100" b="1" dirty="0"/>
          </a:p>
        </p:txBody>
      </p:sp>
      <p:sp>
        <p:nvSpPr>
          <p:cNvPr id="6" name="Rectangle 5"/>
          <p:cNvSpPr/>
          <p:nvPr/>
        </p:nvSpPr>
        <p:spPr>
          <a:xfrm>
            <a:off x="6998941" y="2495550"/>
            <a:ext cx="1094166" cy="86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Vendor </a:t>
            </a:r>
          </a:p>
          <a:p>
            <a:pPr algn="ctr"/>
            <a:r>
              <a:rPr lang="en-US" sz="1100" b="1" dirty="0"/>
              <a:t>Specific</a:t>
            </a:r>
          </a:p>
          <a:p>
            <a:pPr algn="ctr"/>
            <a:r>
              <a:rPr lang="en-US" sz="1100" b="1" dirty="0"/>
              <a:t>File naming, file </a:t>
            </a:r>
            <a:r>
              <a:rPr lang="en-US" sz="1100" b="1" dirty="0" smtClean="0"/>
              <a:t>collection</a:t>
            </a:r>
            <a:endParaRPr lang="en-US" sz="1100" b="1" dirty="0"/>
          </a:p>
        </p:txBody>
      </p:sp>
      <p:sp>
        <p:nvSpPr>
          <p:cNvPr id="7" name="Rectangle 6"/>
          <p:cNvSpPr/>
          <p:nvPr/>
        </p:nvSpPr>
        <p:spPr>
          <a:xfrm>
            <a:off x="6732240" y="1081578"/>
            <a:ext cx="1037016" cy="810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Vendor </a:t>
            </a:r>
          </a:p>
          <a:p>
            <a:pPr algn="ctr"/>
            <a:r>
              <a:rPr lang="en-US" sz="1100" b="1" dirty="0"/>
              <a:t>Specific</a:t>
            </a:r>
          </a:p>
          <a:p>
            <a:pPr algn="ctr"/>
            <a:r>
              <a:rPr lang="en-US" sz="1100" b="1" dirty="0"/>
              <a:t>File naming, file </a:t>
            </a:r>
            <a:r>
              <a:rPr lang="en-US" sz="1100" b="1" dirty="0" smtClean="0"/>
              <a:t>collection</a:t>
            </a:r>
            <a:endParaRPr lang="en-US" sz="1100" b="1" dirty="0"/>
          </a:p>
        </p:txBody>
      </p:sp>
    </p:spTree>
    <p:extLst>
      <p:ext uri="{BB962C8B-B14F-4D97-AF65-F5344CB8AC3E}">
        <p14:creationId xmlns:p14="http://schemas.microsoft.com/office/powerpoint/2010/main" val="271764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Result of IEC-61850 Issues</a:t>
            </a:r>
          </a:p>
        </p:txBody>
      </p:sp>
      <p:sp>
        <p:nvSpPr>
          <p:cNvPr id="6" name="Content Placeholder 5"/>
          <p:cNvSpPr>
            <a:spLocks noGrp="1"/>
          </p:cNvSpPr>
          <p:nvPr>
            <p:ph idx="1"/>
          </p:nvPr>
        </p:nvSpPr>
        <p:spPr/>
        <p:txBody>
          <a:bodyPr>
            <a:noAutofit/>
          </a:bodyPr>
          <a:lstStyle/>
          <a:p>
            <a:r>
              <a:rPr lang="en-US" sz="2800" dirty="0"/>
              <a:t>Many Utilities concerned about doing their own integration</a:t>
            </a:r>
          </a:p>
          <a:p>
            <a:r>
              <a:rPr lang="en-US" sz="2800" dirty="0" smtClean="0"/>
              <a:t>Thus many seek </a:t>
            </a:r>
            <a:r>
              <a:rPr lang="en-US" sz="2800" dirty="0"/>
              <a:t>turnkey integration solutions for device Vendor</a:t>
            </a:r>
          </a:p>
          <a:p>
            <a:r>
              <a:rPr lang="en-US" sz="2800" dirty="0"/>
              <a:t>Device Vendors </a:t>
            </a:r>
            <a:r>
              <a:rPr lang="en-US" sz="2800" dirty="0" smtClean="0"/>
              <a:t>typically </a:t>
            </a:r>
            <a:r>
              <a:rPr lang="en-US" sz="2800" dirty="0"/>
              <a:t>supply Single Vendor solutions vs Multi-Vendor</a:t>
            </a:r>
          </a:p>
          <a:p>
            <a:r>
              <a:rPr lang="en-US" sz="2800" dirty="0"/>
              <a:t>Bottom Line: Ongoing Vendor Specific issues hurt Utilities, help Device Vendors</a:t>
            </a:r>
          </a:p>
        </p:txBody>
      </p:sp>
    </p:spTree>
    <p:extLst>
      <p:ext uri="{BB962C8B-B14F-4D97-AF65-F5344CB8AC3E}">
        <p14:creationId xmlns:p14="http://schemas.microsoft.com/office/powerpoint/2010/main" val="18327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dirty="0" smtClean="0"/>
              <a:t>IED Vendors Smart Grid Business Case for Profit Maximization</a:t>
            </a:r>
            <a:endParaRPr lang="en-US" dirty="0"/>
          </a:p>
        </p:txBody>
      </p:sp>
      <p:sp>
        <p:nvSpPr>
          <p:cNvPr id="2" name="Text Placeholder 1"/>
          <p:cNvSpPr>
            <a:spLocks noGrp="1"/>
          </p:cNvSpPr>
          <p:nvPr>
            <p:ph type="body" idx="1"/>
          </p:nvPr>
        </p:nvSpPr>
        <p:spPr>
          <a:xfrm>
            <a:off x="76200" y="843558"/>
            <a:ext cx="4421188" cy="889992"/>
          </a:xfrm>
        </p:spPr>
        <p:txBody>
          <a:bodyPr/>
          <a:lstStyle/>
          <a:p>
            <a:pPr algn="ctr"/>
            <a:r>
              <a:rPr lang="en-US" dirty="0"/>
              <a:t>IED </a:t>
            </a:r>
            <a:r>
              <a:rPr lang="en-US" dirty="0" smtClean="0"/>
              <a:t>Vendors Goals to</a:t>
            </a:r>
            <a:br>
              <a:rPr lang="en-US" dirty="0" smtClean="0"/>
            </a:br>
            <a:r>
              <a:rPr lang="en-US" dirty="0" smtClean="0"/>
              <a:t>Grow </a:t>
            </a:r>
            <a:r>
              <a:rPr lang="en-US" dirty="0"/>
              <a:t>IED </a:t>
            </a:r>
            <a:r>
              <a:rPr lang="en-US" dirty="0" smtClean="0"/>
              <a:t>Business</a:t>
            </a:r>
            <a:endParaRPr lang="en-US" dirty="0"/>
          </a:p>
        </p:txBody>
      </p:sp>
      <p:sp>
        <p:nvSpPr>
          <p:cNvPr id="6" name="Content Placeholder 3"/>
          <p:cNvSpPr>
            <a:spLocks noGrp="1"/>
          </p:cNvSpPr>
          <p:nvPr>
            <p:ph sz="half" idx="2"/>
          </p:nvPr>
        </p:nvSpPr>
        <p:spPr>
          <a:xfrm>
            <a:off x="76200" y="1896070"/>
            <a:ext cx="4421188" cy="2397008"/>
          </a:xfrm>
          <a:prstGeom prst="rect">
            <a:avLst/>
          </a:prstGeom>
        </p:spPr>
        <p:txBody>
          <a:bodyPr/>
          <a:lstStyle/>
          <a:p>
            <a:pPr marL="457200" indent="-457200">
              <a:buFont typeface="+mj-lt"/>
              <a:buAutoNum type="arabicPeriod"/>
            </a:pPr>
            <a:r>
              <a:rPr lang="en-US" sz="2000" dirty="0" smtClean="0"/>
              <a:t>Sell More IED</a:t>
            </a:r>
            <a:br>
              <a:rPr lang="en-US" sz="2000" dirty="0" smtClean="0"/>
            </a:br>
            <a:endParaRPr lang="en-US" sz="2000" dirty="0" smtClean="0"/>
          </a:p>
          <a:p>
            <a:pPr marL="457200" indent="-457200">
              <a:buFont typeface="+mj-lt"/>
              <a:buAutoNum type="arabicPeriod"/>
            </a:pPr>
            <a:r>
              <a:rPr lang="en-US" sz="2000" dirty="0" smtClean="0"/>
              <a:t>Sell newer</a:t>
            </a:r>
            <a:r>
              <a:rPr lang="en-US" sz="2000" dirty="0"/>
              <a:t>, more expensive </a:t>
            </a:r>
            <a:r>
              <a:rPr lang="en-US" sz="2000" dirty="0" smtClean="0"/>
              <a:t>IEDs</a:t>
            </a:r>
            <a:br>
              <a:rPr lang="en-US" sz="2000" dirty="0" smtClean="0"/>
            </a:br>
            <a:endParaRPr lang="en-US" sz="2000" dirty="0"/>
          </a:p>
          <a:p>
            <a:pPr marL="457200" indent="-457200">
              <a:buFont typeface="+mj-lt"/>
              <a:buAutoNum type="arabicPeriod"/>
            </a:pPr>
            <a:r>
              <a:rPr lang="en-US" sz="2000" dirty="0" smtClean="0"/>
              <a:t>Encourage More Frequent IEDs Replacement</a:t>
            </a:r>
            <a:endParaRPr lang="en-US" sz="2000" dirty="0"/>
          </a:p>
        </p:txBody>
      </p:sp>
      <p:sp>
        <p:nvSpPr>
          <p:cNvPr id="3" name="Text Placeholder 2"/>
          <p:cNvSpPr>
            <a:spLocks noGrp="1"/>
          </p:cNvSpPr>
          <p:nvPr>
            <p:ph type="body" sz="quarter" idx="3"/>
          </p:nvPr>
        </p:nvSpPr>
        <p:spPr>
          <a:xfrm>
            <a:off x="4645026" y="843558"/>
            <a:ext cx="4346574" cy="889992"/>
          </a:xfrm>
        </p:spPr>
        <p:txBody>
          <a:bodyPr/>
          <a:lstStyle/>
          <a:p>
            <a:pPr algn="ctr"/>
            <a:r>
              <a:rPr lang="en-US" dirty="0"/>
              <a:t>IED Vendor </a:t>
            </a:r>
            <a:r>
              <a:rPr lang="en-US" dirty="0" smtClean="0"/>
              <a:t>Specific Strategy</a:t>
            </a:r>
            <a:r>
              <a:rPr lang="en-US" dirty="0"/>
              <a:t> </a:t>
            </a:r>
            <a:r>
              <a:rPr lang="en-US" dirty="0" smtClean="0"/>
              <a:t>to</a:t>
            </a:r>
            <a:br>
              <a:rPr lang="en-US" dirty="0" smtClean="0"/>
            </a:br>
            <a:r>
              <a:rPr lang="en-US" dirty="0" smtClean="0"/>
              <a:t>Grow </a:t>
            </a:r>
            <a:r>
              <a:rPr lang="en-US" dirty="0"/>
              <a:t>IED </a:t>
            </a:r>
            <a:r>
              <a:rPr lang="en-US" dirty="0" smtClean="0"/>
              <a:t>Business</a:t>
            </a:r>
            <a:endParaRPr lang="en-US" dirty="0"/>
          </a:p>
        </p:txBody>
      </p:sp>
      <p:sp>
        <p:nvSpPr>
          <p:cNvPr id="8" name="Content Placeholder 6"/>
          <p:cNvSpPr>
            <a:spLocks noGrp="1"/>
          </p:cNvSpPr>
          <p:nvPr>
            <p:ph sz="quarter" idx="4"/>
          </p:nvPr>
        </p:nvSpPr>
        <p:spPr>
          <a:xfrm>
            <a:off x="4645026" y="1896070"/>
            <a:ext cx="4346574" cy="2397008"/>
          </a:xfrm>
          <a:prstGeom prst="rect">
            <a:avLst/>
          </a:prstGeom>
        </p:spPr>
        <p:txBody>
          <a:bodyPr/>
          <a:lstStyle/>
          <a:p>
            <a:pPr marL="400050">
              <a:buFont typeface="+mj-lt"/>
              <a:buAutoNum type="arabicPeriod"/>
            </a:pPr>
            <a:r>
              <a:rPr lang="en-US" sz="2000" dirty="0" smtClean="0"/>
              <a:t>Vendor Specific IOP helps grow </a:t>
            </a:r>
            <a:r>
              <a:rPr lang="en-US" sz="2000" dirty="0"/>
              <a:t>m</a:t>
            </a:r>
            <a:r>
              <a:rPr lang="en-US" sz="2000" dirty="0" smtClean="0"/>
              <a:t>arket </a:t>
            </a:r>
            <a:r>
              <a:rPr lang="en-US" sz="2000" dirty="0"/>
              <a:t>s</a:t>
            </a:r>
            <a:r>
              <a:rPr lang="en-US" sz="2000" dirty="0" smtClean="0"/>
              <a:t>hare vs IED Competitors</a:t>
            </a:r>
            <a:endParaRPr lang="en-US" sz="2000" dirty="0"/>
          </a:p>
          <a:p>
            <a:pPr marL="400050">
              <a:buFont typeface="+mj-lt"/>
              <a:buAutoNum type="arabicPeriod"/>
            </a:pPr>
            <a:r>
              <a:rPr lang="en-US" sz="2000" dirty="0" smtClean="0"/>
              <a:t>Create newer IEDs models with new, continually evolving protocols</a:t>
            </a:r>
          </a:p>
          <a:p>
            <a:pPr marL="400050">
              <a:buFont typeface="+mj-lt"/>
              <a:buAutoNum type="arabicPeriod"/>
            </a:pPr>
            <a:r>
              <a:rPr lang="en-US" sz="2000" dirty="0" smtClean="0"/>
              <a:t>Accelerate </a:t>
            </a:r>
            <a:r>
              <a:rPr lang="en-US" sz="2000" dirty="0"/>
              <a:t>product </a:t>
            </a:r>
            <a:r>
              <a:rPr lang="en-US" sz="2000" dirty="0" smtClean="0"/>
              <a:t>obsolescence, discontinuance. </a:t>
            </a:r>
            <a:endParaRPr lang="en-US" sz="2000" dirty="0"/>
          </a:p>
        </p:txBody>
      </p:sp>
    </p:spTree>
    <p:extLst>
      <p:ext uri="{BB962C8B-B14F-4D97-AF65-F5344CB8AC3E}">
        <p14:creationId xmlns:p14="http://schemas.microsoft.com/office/powerpoint/2010/main" val="41712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9"/>
            <a:ext cx="6172200" cy="475059"/>
          </a:xfrm>
        </p:spPr>
        <p:txBody>
          <a:bodyPr>
            <a:noAutofit/>
          </a:bodyPr>
          <a:lstStyle/>
          <a:p>
            <a:r>
              <a:rPr lang="en-US" sz="2400" dirty="0"/>
              <a:t>Southern California Edison</a:t>
            </a:r>
            <a:br>
              <a:rPr lang="en-US" sz="2400" dirty="0"/>
            </a:br>
            <a:r>
              <a:rPr lang="en-US" sz="2400" dirty="0"/>
              <a:t>Irvine Smart Grid Demonstration</a:t>
            </a:r>
          </a:p>
        </p:txBody>
      </p:sp>
      <p:sp>
        <p:nvSpPr>
          <p:cNvPr id="3" name="Content Placeholder 2"/>
          <p:cNvSpPr>
            <a:spLocks noGrp="1"/>
          </p:cNvSpPr>
          <p:nvPr>
            <p:ph idx="1"/>
          </p:nvPr>
        </p:nvSpPr>
        <p:spPr>
          <a:xfrm>
            <a:off x="304800" y="897732"/>
            <a:ext cx="4038600" cy="3509962"/>
          </a:xfrm>
        </p:spPr>
        <p:txBody>
          <a:bodyPr>
            <a:noAutofit/>
          </a:bodyPr>
          <a:lstStyle/>
          <a:p>
            <a:r>
              <a:rPr lang="en-US" sz="1800" dirty="0"/>
              <a:t>“The project will demonstrate the next generation of automation and control design based on the open standard IEC-61850.</a:t>
            </a:r>
          </a:p>
          <a:p>
            <a:r>
              <a:rPr lang="en-US" sz="1800" dirty="0"/>
              <a:t>This is expected to provide measurable engineering, operations, and maintenance benefits through improved safety, security, and reliability. </a:t>
            </a:r>
          </a:p>
          <a:p>
            <a:r>
              <a:rPr lang="en-US" sz="1800" dirty="0"/>
              <a:t>Demonstration of a new auto-configuration application is intended to significantly reduce manual effort, errors, and omissions.”</a:t>
            </a:r>
          </a:p>
        </p:txBody>
      </p:sp>
      <p:pic>
        <p:nvPicPr>
          <p:cNvPr id="4" name="Picture 3"/>
          <p:cNvPicPr>
            <a:picLocks noChangeAspect="1"/>
          </p:cNvPicPr>
          <p:nvPr/>
        </p:nvPicPr>
        <p:blipFill>
          <a:blip r:embed="rId2"/>
          <a:stretch>
            <a:fillRect/>
          </a:stretch>
        </p:blipFill>
        <p:spPr>
          <a:xfrm>
            <a:off x="4648200" y="1047750"/>
            <a:ext cx="4038600" cy="3474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72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85900" y="205979"/>
            <a:ext cx="6172200" cy="475059"/>
          </a:xfrm>
        </p:spPr>
        <p:txBody>
          <a:bodyPr vert="horz" wrap="square" lIns="68580" tIns="34290" rIns="68580" bIns="34290" numCol="1" rtlCol="0" anchor="ctr" anchorCtr="0" compatLnSpc="1">
            <a:prstTxWarp prst="textNoShape">
              <a:avLst/>
            </a:prstTxWarp>
            <a:noAutofit/>
          </a:bodyPr>
          <a:lstStyle/>
          <a:p>
            <a:r>
              <a:rPr lang="en-US" altLang="en-US" sz="2400" dirty="0"/>
              <a:t>Using IEC 61850 for Enterprise Management</a:t>
            </a:r>
          </a:p>
        </p:txBody>
      </p:sp>
      <p:pic>
        <p:nvPicPr>
          <p:cNvPr id="4" name="Content Placeholder 3"/>
          <p:cNvPicPr>
            <a:picLocks noGrp="1" noChangeAspect="1"/>
          </p:cNvPicPr>
          <p:nvPr>
            <p:ph idx="1"/>
          </p:nvPr>
        </p:nvPicPr>
        <p:blipFill>
          <a:blip r:embed="rId2"/>
          <a:stretch>
            <a:fillRect/>
          </a:stretch>
        </p:blipFill>
        <p:spPr>
          <a:xfrm>
            <a:off x="1480636" y="946993"/>
            <a:ext cx="6182618" cy="2218823"/>
          </a:xfrm>
          <a:prstGeom prst="rect">
            <a:avLst/>
          </a:prstGeom>
        </p:spPr>
      </p:pic>
      <p:sp>
        <p:nvSpPr>
          <p:cNvPr id="5" name="Content Placeholder 2"/>
          <p:cNvSpPr txBox="1">
            <a:spLocks/>
          </p:cNvSpPr>
          <p:nvPr/>
        </p:nvSpPr>
        <p:spPr bwMode="auto">
          <a:xfrm>
            <a:off x="1494235" y="3435846"/>
            <a:ext cx="6155532" cy="13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The Configuration Management, Password Management, and Remote Engineering Access Management need to be integrated.</a:t>
            </a:r>
            <a:endParaRPr lang="en-CA" sz="2400" b="1" u="sng" dirty="0"/>
          </a:p>
          <a:p>
            <a:pPr lvl="1" fontAlgn="auto">
              <a:spcAft>
                <a:spcPts val="0"/>
              </a:spcAft>
              <a:defRPr/>
            </a:pPr>
            <a:endParaRPr lang="en-CA" sz="2100" dirty="0"/>
          </a:p>
        </p:txBody>
      </p:sp>
    </p:spTree>
    <p:extLst>
      <p:ext uri="{BB962C8B-B14F-4D97-AF65-F5344CB8AC3E}">
        <p14:creationId xmlns:p14="http://schemas.microsoft.com/office/powerpoint/2010/main" val="314634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86154" y="3412652"/>
            <a:ext cx="6172200" cy="1609875"/>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a:solidFill>
                  <a:schemeClr val="tx2">
                    <a:lumMod val="75000"/>
                  </a:schemeClr>
                </a:solidFill>
              </a:rPr>
              <a:t>The solution needs to be vendor-agnostic.</a:t>
            </a:r>
          </a:p>
        </p:txBody>
      </p:sp>
      <p:pic>
        <p:nvPicPr>
          <p:cNvPr id="5" name="Picture 4"/>
          <p:cNvPicPr>
            <a:picLocks noChangeAspect="1"/>
          </p:cNvPicPr>
          <p:nvPr/>
        </p:nvPicPr>
        <p:blipFill>
          <a:blip r:embed="rId2"/>
          <a:stretch>
            <a:fillRect/>
          </a:stretch>
        </p:blipFill>
        <p:spPr>
          <a:xfrm>
            <a:off x="1670167" y="1162371"/>
            <a:ext cx="5872163" cy="2250281"/>
          </a:xfrm>
          <a:prstGeom prst="rect">
            <a:avLst/>
          </a:prstGeom>
        </p:spPr>
      </p:pic>
      <p:sp>
        <p:nvSpPr>
          <p:cNvPr id="6" name="Title 1"/>
          <p:cNvSpPr>
            <a:spLocks noGrp="1"/>
          </p:cNvSpPr>
          <p:nvPr>
            <p:ph type="title"/>
          </p:nvPr>
        </p:nvSpPr>
        <p:spPr>
          <a:xfrm>
            <a:off x="1485900" y="205979"/>
            <a:ext cx="6172200" cy="475059"/>
          </a:xfrm>
        </p:spPr>
        <p:txBody>
          <a:bodyPr>
            <a:noAutofit/>
          </a:bodyPr>
          <a:lstStyle/>
          <a:p>
            <a:r>
              <a:rPr lang="en-US" sz="2400" dirty="0"/>
              <a:t>Integrated Solution using IEC 61850</a:t>
            </a:r>
          </a:p>
        </p:txBody>
      </p:sp>
    </p:spTree>
    <p:extLst>
      <p:ext uri="{BB962C8B-B14F-4D97-AF65-F5344CB8AC3E}">
        <p14:creationId xmlns:p14="http://schemas.microsoft.com/office/powerpoint/2010/main" val="2128708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5900" y="512748"/>
            <a:ext cx="6172200" cy="550481"/>
          </a:xfrm>
          <a:prstGeom prst="rect">
            <a:avLst/>
          </a:prstGeom>
        </p:spPr>
        <p:txBody>
          <a:bodyPr vert="horz" lIns="68580" tIns="34290" rIns="68580" bIns="3429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300" dirty="0"/>
          </a:p>
        </p:txBody>
      </p:sp>
      <p:sp>
        <p:nvSpPr>
          <p:cNvPr id="5" name="Content Placeholder 2"/>
          <p:cNvSpPr txBox="1">
            <a:spLocks/>
          </p:cNvSpPr>
          <p:nvPr/>
        </p:nvSpPr>
        <p:spPr>
          <a:xfrm>
            <a:off x="533400" y="2571844"/>
            <a:ext cx="8001000" cy="1835849"/>
          </a:xfrm>
          <a:prstGeom prst="rect">
            <a:avLst/>
          </a:prstGeom>
        </p:spPr>
        <p:txBody>
          <a:bodyPr vert="horz" lIns="68580" tIns="34290" rIns="68580" bIns="3429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a:solidFill>
                  <a:schemeClr val="tx2">
                    <a:lumMod val="75000"/>
                  </a:schemeClr>
                </a:solidFill>
              </a:rPr>
              <a:t>The CID schema can be extended for defining </a:t>
            </a:r>
            <a:r>
              <a:rPr lang="en-US" sz="2400" dirty="0" smtClean="0">
                <a:solidFill>
                  <a:schemeClr val="tx2">
                    <a:lumMod val="75000"/>
                  </a:schemeClr>
                </a:solidFill>
              </a:rPr>
              <a:t>existing utility install base of IEDs</a:t>
            </a:r>
          </a:p>
          <a:p>
            <a:pPr marL="800100" lvl="1" indent="-342900" algn="l">
              <a:buFont typeface="Arial" panose="020B0604020202020204" pitchFamily="34" charset="0"/>
              <a:buChar char="•"/>
            </a:pPr>
            <a:r>
              <a:rPr lang="en-US" sz="2000" dirty="0" smtClean="0">
                <a:solidFill>
                  <a:schemeClr val="tx2">
                    <a:lumMod val="75000"/>
                  </a:schemeClr>
                </a:solidFill>
              </a:rPr>
              <a:t>DNP3</a:t>
            </a:r>
          </a:p>
          <a:p>
            <a:pPr marL="800100" lvl="1" indent="-342900" algn="l">
              <a:buFont typeface="Arial" panose="020B0604020202020204" pitchFamily="34" charset="0"/>
              <a:buChar char="•"/>
            </a:pPr>
            <a:r>
              <a:rPr lang="en-US" sz="2400" dirty="0" smtClean="0">
                <a:solidFill>
                  <a:schemeClr val="tx2">
                    <a:lumMod val="75000"/>
                  </a:schemeClr>
                </a:solidFill>
              </a:rPr>
              <a:t>Modbus</a:t>
            </a:r>
            <a:r>
              <a:rPr lang="en-US" sz="2400" dirty="0">
                <a:solidFill>
                  <a:schemeClr val="tx2">
                    <a:lumMod val="75000"/>
                  </a:schemeClr>
                </a:solidFill>
              </a:rPr>
              <a:t>, etc</a:t>
            </a:r>
            <a:r>
              <a:rPr lang="en-US" sz="2400" dirty="0" smtClean="0">
                <a:solidFill>
                  <a:schemeClr val="tx2">
                    <a:lumMod val="75000"/>
                  </a:schemeClr>
                </a:solidFill>
              </a:rPr>
              <a:t>.</a:t>
            </a:r>
            <a:endParaRPr lang="en-US" sz="2400" dirty="0">
              <a:solidFill>
                <a:schemeClr val="tx2">
                  <a:lumMod val="75000"/>
                </a:schemeClr>
              </a:solidFill>
            </a:endParaRPr>
          </a:p>
          <a:p>
            <a:pPr marL="342900" indent="-342900" algn="l">
              <a:buFont typeface="Arial" panose="020B0604020202020204" pitchFamily="34" charset="0"/>
              <a:buChar char="•"/>
            </a:pPr>
            <a:r>
              <a:rPr lang="en-US" sz="2400" dirty="0">
                <a:solidFill>
                  <a:schemeClr val="tx2">
                    <a:lumMod val="75000"/>
                  </a:schemeClr>
                </a:solidFill>
              </a:rPr>
              <a:t>The CID schema can be extended to support equipment such as routers and </a:t>
            </a:r>
            <a:r>
              <a:rPr lang="en-US" sz="2400" dirty="0" smtClean="0">
                <a:solidFill>
                  <a:schemeClr val="tx2">
                    <a:lumMod val="75000"/>
                  </a:schemeClr>
                </a:solidFill>
              </a:rPr>
              <a:t>switches as well.</a:t>
            </a:r>
            <a:endParaRPr lang="en-US" sz="2400" dirty="0">
              <a:solidFill>
                <a:schemeClr val="tx2">
                  <a:lumMod val="75000"/>
                </a:schemeClr>
              </a:solidFill>
            </a:endParaRPr>
          </a:p>
        </p:txBody>
      </p:sp>
      <p:pic>
        <p:nvPicPr>
          <p:cNvPr id="6" name="Picture 5"/>
          <p:cNvPicPr>
            <a:picLocks noChangeAspect="1"/>
          </p:cNvPicPr>
          <p:nvPr/>
        </p:nvPicPr>
        <p:blipFill>
          <a:blip r:embed="rId2"/>
          <a:stretch>
            <a:fillRect/>
          </a:stretch>
        </p:blipFill>
        <p:spPr>
          <a:xfrm>
            <a:off x="1271039" y="846761"/>
            <a:ext cx="6601922" cy="145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26667" y="951570"/>
            <a:ext cx="918102" cy="300738"/>
          </a:xfrm>
          <a:prstGeom prst="rect">
            <a:avLst/>
          </a:prstGeom>
          <a:noFill/>
          <a:ln w="11747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494235" y="195262"/>
            <a:ext cx="6172200" cy="485776"/>
          </a:xfrm>
        </p:spPr>
        <p:txBody>
          <a:bodyPr>
            <a:normAutofit/>
          </a:bodyPr>
          <a:lstStyle/>
          <a:p>
            <a:r>
              <a:rPr lang="en-US" sz="2400" dirty="0"/>
              <a:t>IEC 61850 SCL Files are </a:t>
            </a:r>
            <a:r>
              <a:rPr lang="en-US" sz="2400" dirty="0" smtClean="0"/>
              <a:t>Extensible</a:t>
            </a:r>
            <a:endParaRPr lang="en-US" sz="2400" dirty="0"/>
          </a:p>
        </p:txBody>
      </p:sp>
    </p:spTree>
    <p:extLst>
      <p:ext uri="{BB962C8B-B14F-4D97-AF65-F5344CB8AC3E}">
        <p14:creationId xmlns:p14="http://schemas.microsoft.com/office/powerpoint/2010/main" val="253874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5900" y="539265"/>
            <a:ext cx="6172200"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300" dirty="0"/>
          </a:p>
        </p:txBody>
      </p:sp>
      <p:sp>
        <p:nvSpPr>
          <p:cNvPr id="5" name="Content Placeholder 2"/>
          <p:cNvSpPr txBox="1">
            <a:spLocks/>
          </p:cNvSpPr>
          <p:nvPr/>
        </p:nvSpPr>
        <p:spPr>
          <a:xfrm>
            <a:off x="3505200" y="897731"/>
            <a:ext cx="5486399" cy="3509963"/>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2863" algn="l"/>
            <a:r>
              <a:rPr lang="en-US" sz="2800" dirty="0">
                <a:solidFill>
                  <a:schemeClr val="tx2">
                    <a:lumMod val="75000"/>
                  </a:schemeClr>
                </a:solidFill>
              </a:rPr>
              <a:t>IEC-61850 SCL helps us with…</a:t>
            </a:r>
          </a:p>
          <a:p>
            <a:pPr marL="600075" lvl="1" indent="-257175" algn="l">
              <a:buFont typeface="Arial" panose="020B0604020202020204" pitchFamily="34" charset="0"/>
              <a:buChar char="•"/>
            </a:pPr>
            <a:r>
              <a:rPr lang="en-US" sz="2000" dirty="0">
                <a:solidFill>
                  <a:schemeClr val="tx2">
                    <a:lumMod val="75000"/>
                  </a:schemeClr>
                </a:solidFill>
              </a:rPr>
              <a:t>considering all device configurations as one holistic substation configuration.</a:t>
            </a:r>
          </a:p>
          <a:p>
            <a:pPr marL="600075" lvl="1" indent="-257175" algn="l">
              <a:buFont typeface="Arial" panose="020B0604020202020204" pitchFamily="34" charset="0"/>
              <a:buChar char="•"/>
            </a:pPr>
            <a:r>
              <a:rPr lang="en-US" sz="2000" dirty="0">
                <a:solidFill>
                  <a:schemeClr val="tx2">
                    <a:lumMod val="75000"/>
                  </a:schemeClr>
                </a:solidFill>
              </a:rPr>
              <a:t>differencing two different configuration files.</a:t>
            </a:r>
          </a:p>
          <a:p>
            <a:pPr marL="600075" lvl="1" indent="-257175" algn="l">
              <a:buFont typeface="Arial" panose="020B0604020202020204" pitchFamily="34" charset="0"/>
              <a:buChar char="•"/>
            </a:pPr>
            <a:r>
              <a:rPr lang="en-US" sz="2000" dirty="0">
                <a:solidFill>
                  <a:schemeClr val="tx2">
                    <a:lumMod val="75000"/>
                  </a:schemeClr>
                </a:solidFill>
              </a:rPr>
              <a:t>Ensuring compatibility with legacy devices.</a:t>
            </a:r>
          </a:p>
          <a:p>
            <a:pPr marL="600075" lvl="1" indent="-257175" algn="l">
              <a:buFont typeface="Arial" panose="020B0604020202020204" pitchFamily="34" charset="0"/>
              <a:buChar char="•"/>
            </a:pPr>
            <a:r>
              <a:rPr lang="en-US" sz="2000" dirty="0">
                <a:solidFill>
                  <a:schemeClr val="tx2">
                    <a:lumMod val="75000"/>
                  </a:schemeClr>
                </a:solidFill>
              </a:rPr>
              <a:t>considering the IT devices (routers, switches, and radios) the same at the OT devices.</a:t>
            </a:r>
          </a:p>
          <a:p>
            <a:pPr marL="600075" lvl="1" indent="-257175" algn="l">
              <a:buFont typeface="Arial" panose="020B0604020202020204" pitchFamily="34" charset="0"/>
              <a:buChar char="•"/>
            </a:pPr>
            <a:r>
              <a:rPr lang="en-US" sz="2000" dirty="0">
                <a:solidFill>
                  <a:schemeClr val="tx2">
                    <a:lumMod val="75000"/>
                  </a:schemeClr>
                </a:solidFill>
              </a:rPr>
              <a:t>Leveraging open standards.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04950"/>
            <a:ext cx="2707873" cy="1859233"/>
          </a:xfrm>
          <a:prstGeom prst="rect">
            <a:avLst/>
          </a:prstGeom>
        </p:spPr>
      </p:pic>
      <p:sp>
        <p:nvSpPr>
          <p:cNvPr id="7" name="Title 1"/>
          <p:cNvSpPr>
            <a:spLocks noGrp="1"/>
          </p:cNvSpPr>
          <p:nvPr>
            <p:ph type="title"/>
          </p:nvPr>
        </p:nvSpPr>
        <p:spPr/>
        <p:txBody>
          <a:bodyPr>
            <a:noAutofit/>
          </a:bodyPr>
          <a:lstStyle/>
          <a:p>
            <a:r>
              <a:rPr lang="en-US" dirty="0"/>
              <a:t>Solving part of the problem</a:t>
            </a:r>
          </a:p>
        </p:txBody>
      </p:sp>
    </p:spTree>
    <p:extLst>
      <p:ext uri="{BB962C8B-B14F-4D97-AF65-F5344CB8AC3E}">
        <p14:creationId xmlns:p14="http://schemas.microsoft.com/office/powerpoint/2010/main" val="3597687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
          <p:cNvSpPr>
            <a:spLocks noGrp="1"/>
          </p:cNvSpPr>
          <p:nvPr>
            <p:ph type="title"/>
          </p:nvPr>
        </p:nvSpPr>
        <p:spPr/>
        <p:txBody>
          <a:bodyPr vert="horz" wrap="square" lIns="68580" tIns="34290" rIns="68580" bIns="34290" numCol="1" rtlCol="0" anchor="ctr" anchorCtr="0" compatLnSpc="1">
            <a:prstTxWarp prst="textNoShape">
              <a:avLst/>
            </a:prstTxWarp>
            <a:noAutofit/>
          </a:bodyPr>
          <a:lstStyle/>
          <a:p>
            <a:r>
              <a:rPr lang="en-US" sz="2800" dirty="0" smtClean="0">
                <a:solidFill>
                  <a:schemeClr val="tx2"/>
                </a:solidFill>
              </a:rPr>
              <a:t>The </a:t>
            </a:r>
            <a:r>
              <a:rPr lang="en-US" sz="2800" dirty="0">
                <a:solidFill>
                  <a:schemeClr val="tx2"/>
                </a:solidFill>
              </a:rPr>
              <a:t>“Smarter” Grid Tomorrow – The </a:t>
            </a:r>
            <a:r>
              <a:rPr lang="en-US" sz="2800" dirty="0" smtClean="0">
                <a:solidFill>
                  <a:schemeClr val="tx2"/>
                </a:solidFill>
              </a:rPr>
              <a:t>Risk and Reward?</a:t>
            </a:r>
            <a:br>
              <a:rPr lang="en-US" sz="2800" dirty="0" smtClean="0">
                <a:solidFill>
                  <a:schemeClr val="tx2"/>
                </a:solidFill>
              </a:rPr>
            </a:br>
            <a:endParaRPr lang="en-US" sz="2800" dirty="0">
              <a:solidFill>
                <a:schemeClr val="tx2"/>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751" y="1328086"/>
            <a:ext cx="6571049" cy="337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0" y="492964"/>
            <a:ext cx="9144000" cy="6309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smtClean="0"/>
              <a:t>Our Utilities </a:t>
            </a:r>
            <a:r>
              <a:rPr lang="en-US" sz="1800" dirty="0" smtClean="0"/>
              <a:t>will accelerate deployment of many </a:t>
            </a:r>
            <a:r>
              <a:rPr lang="en-US" sz="1800" dirty="0"/>
              <a:t>different IEDs </a:t>
            </a:r>
            <a:r>
              <a:rPr lang="en-US" sz="1800" dirty="0" smtClean="0"/>
              <a:t>&amp; </a:t>
            </a:r>
            <a:r>
              <a:rPr lang="en-US" sz="1800" dirty="0"/>
              <a:t>Business Intelligence </a:t>
            </a:r>
            <a:r>
              <a:rPr lang="en-US" sz="1800" dirty="0" smtClean="0"/>
              <a:t>systems.</a:t>
            </a:r>
            <a:endParaRPr lang="en-US" sz="1800" dirty="0" smtClean="0"/>
          </a:p>
          <a:p>
            <a:pPr marL="0" indent="0" algn="ctr">
              <a:buNone/>
            </a:pPr>
            <a:r>
              <a:rPr lang="en-US" sz="1800" dirty="0"/>
              <a:t>W</a:t>
            </a:r>
            <a:r>
              <a:rPr lang="en-US" sz="1800" dirty="0" smtClean="0"/>
              <a:t>ithout </a:t>
            </a:r>
            <a:r>
              <a:rPr lang="en-US" sz="1800" dirty="0"/>
              <a:t>good standards, this </a:t>
            </a:r>
            <a:r>
              <a:rPr lang="en-US" sz="1800" dirty="0" smtClean="0"/>
              <a:t>will </a:t>
            </a:r>
            <a:r>
              <a:rPr lang="en-US" sz="1800" dirty="0" smtClean="0"/>
              <a:t>create </a:t>
            </a:r>
            <a:r>
              <a:rPr lang="en-US" sz="1800" dirty="0"/>
              <a:t>a complexity </a:t>
            </a:r>
            <a:r>
              <a:rPr lang="en-US" sz="1800" dirty="0" smtClean="0"/>
              <a:t>that could </a:t>
            </a:r>
            <a:r>
              <a:rPr lang="en-US" sz="1800" dirty="0"/>
              <a:t>become unmanageable.</a:t>
            </a:r>
          </a:p>
        </p:txBody>
      </p:sp>
      <p:grpSp>
        <p:nvGrpSpPr>
          <p:cNvPr id="4" name="Group 3"/>
          <p:cNvGrpSpPr/>
          <p:nvPr/>
        </p:nvGrpSpPr>
        <p:grpSpPr>
          <a:xfrm>
            <a:off x="2301655" y="1848141"/>
            <a:ext cx="438569" cy="2490584"/>
            <a:chOff x="1466961" y="2644448"/>
            <a:chExt cx="584759" cy="3320779"/>
          </a:xfrm>
        </p:grpSpPr>
        <p:pic>
          <p:nvPicPr>
            <p:cNvPr id="5" name="Picture 29" desc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961" y="3372649"/>
              <a:ext cx="477056" cy="7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961" y="4667230"/>
              <a:ext cx="444155"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6961" y="3976119"/>
              <a:ext cx="427705" cy="6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 desc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961" y="2644448"/>
              <a:ext cx="575756" cy="7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5964" y="5339935"/>
              <a:ext cx="575756"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2517679" y="1842489"/>
            <a:ext cx="438569" cy="2490584"/>
            <a:chOff x="1466961" y="2644448"/>
            <a:chExt cx="584759" cy="3320779"/>
          </a:xfrm>
        </p:grpSpPr>
        <p:pic>
          <p:nvPicPr>
            <p:cNvPr id="11" name="Picture 29" desc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961" y="3372649"/>
              <a:ext cx="477056" cy="7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961" y="4667230"/>
              <a:ext cx="444155"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6961" y="3976119"/>
              <a:ext cx="427705" cy="6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desc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961" y="2644448"/>
              <a:ext cx="575756" cy="7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3" descr="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5964" y="5339935"/>
              <a:ext cx="575756"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2733703" y="1842489"/>
            <a:ext cx="438569" cy="2490584"/>
            <a:chOff x="1466961" y="2644448"/>
            <a:chExt cx="584759" cy="3320779"/>
          </a:xfrm>
        </p:grpSpPr>
        <p:pic>
          <p:nvPicPr>
            <p:cNvPr id="17" name="Picture 16" desc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961" y="3372649"/>
              <a:ext cx="477056" cy="7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961" y="4667230"/>
              <a:ext cx="444155"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6961" y="3976119"/>
              <a:ext cx="427705" cy="6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961" y="2644448"/>
              <a:ext cx="575756" cy="7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5964" y="5339935"/>
              <a:ext cx="575756"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2949727" y="1842489"/>
            <a:ext cx="438569" cy="2490584"/>
            <a:chOff x="1466961" y="2644448"/>
            <a:chExt cx="584759" cy="3320779"/>
          </a:xfrm>
        </p:grpSpPr>
        <p:pic>
          <p:nvPicPr>
            <p:cNvPr id="23" name="Picture 22" desc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961" y="3372649"/>
              <a:ext cx="477056" cy="7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961" y="4667230"/>
              <a:ext cx="444155"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6961" y="3976119"/>
              <a:ext cx="427705" cy="6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961" y="2644448"/>
              <a:ext cx="575756" cy="7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5964" y="5339935"/>
              <a:ext cx="575756"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52" descr="com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3485" y="3693854"/>
            <a:ext cx="488837" cy="41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3" descr="hi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73485" y="3236655"/>
            <a:ext cx="488837" cy="4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5" descr="serv.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73485" y="2779455"/>
            <a:ext cx="488837" cy="43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6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1+#ppt_w/2"/>
                                          </p:val>
                                        </p:tav>
                                        <p:tav tm="100000">
                                          <p:val>
                                            <p:strVal val="#ppt_x"/>
                                          </p:val>
                                        </p:tav>
                                      </p:tavLst>
                                    </p:anim>
                                    <p:anim calcmode="lin" valueType="num">
                                      <p:cBhvr additive="base">
                                        <p:cTn id="18" dur="75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1+#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0" y="833437"/>
            <a:ext cx="814388" cy="3643313"/>
          </a:xfrm>
          <a:prstGeom prst="rect">
            <a:avLst/>
          </a:prstGeom>
        </p:spPr>
      </p:pic>
      <p:sp>
        <p:nvSpPr>
          <p:cNvPr id="5" name="Title 2"/>
          <p:cNvSpPr>
            <a:spLocks noGrp="1"/>
          </p:cNvSpPr>
          <p:nvPr>
            <p:ph type="title"/>
          </p:nvPr>
        </p:nvSpPr>
        <p:spPr/>
        <p:txBody>
          <a:bodyPr>
            <a:noAutofit/>
          </a:bodyPr>
          <a:lstStyle/>
          <a:p>
            <a:r>
              <a:rPr lang="en-US" dirty="0" smtClean="0"/>
              <a:t>IEC 61850 SCL Implementation</a:t>
            </a:r>
            <a:endParaRPr lang="en-US" dirty="0"/>
          </a:p>
        </p:txBody>
      </p:sp>
      <p:sp>
        <p:nvSpPr>
          <p:cNvPr id="2" name="Content Placeholder 1"/>
          <p:cNvSpPr>
            <a:spLocks noGrp="1"/>
          </p:cNvSpPr>
          <p:nvPr>
            <p:ph idx="1"/>
          </p:nvPr>
        </p:nvSpPr>
        <p:spPr>
          <a:xfrm>
            <a:off x="152400" y="844550"/>
            <a:ext cx="7162800" cy="3563938"/>
          </a:xfrm>
        </p:spPr>
        <p:txBody>
          <a:bodyPr/>
          <a:lstStyle/>
          <a:p>
            <a:pPr marL="385763">
              <a:buFont typeface="+mj-lt"/>
              <a:buAutoNum type="arabicPeriod"/>
            </a:pPr>
            <a:r>
              <a:rPr lang="en-US" sz="2800" dirty="0">
                <a:solidFill>
                  <a:schemeClr val="tx2">
                    <a:lumMod val="75000"/>
                  </a:schemeClr>
                </a:solidFill>
              </a:rPr>
              <a:t>SCD File is loaded into Corporate Device Manager for auto configuration at the Corporate level</a:t>
            </a:r>
          </a:p>
          <a:p>
            <a:pPr marL="385763">
              <a:buFont typeface="+mj-lt"/>
              <a:buAutoNum type="arabicPeriod"/>
            </a:pPr>
            <a:r>
              <a:rPr lang="en-US" sz="2800" dirty="0">
                <a:solidFill>
                  <a:schemeClr val="tx2">
                    <a:lumMod val="75000"/>
                  </a:schemeClr>
                </a:solidFill>
              </a:rPr>
              <a:t>Transfer SCD File to Substation Gateway for auto configuration at the Substation level</a:t>
            </a:r>
          </a:p>
          <a:p>
            <a:pPr marL="385763">
              <a:buFont typeface="+mj-lt"/>
              <a:buAutoNum type="arabicPeriod"/>
            </a:pPr>
            <a:r>
              <a:rPr lang="en-US" sz="2800" dirty="0">
                <a:solidFill>
                  <a:schemeClr val="tx2">
                    <a:lumMod val="75000"/>
                  </a:schemeClr>
                </a:solidFill>
              </a:rPr>
              <a:t>Active Configuration Monitoring of Substation IEDs and Communication </a:t>
            </a:r>
            <a:r>
              <a:rPr lang="en-US" sz="2800" dirty="0" smtClean="0">
                <a:solidFill>
                  <a:schemeClr val="tx2">
                    <a:lumMod val="75000"/>
                  </a:schemeClr>
                </a:solidFill>
              </a:rPr>
              <a:t>Equipment</a:t>
            </a:r>
            <a:endParaRPr lang="en-US" sz="2800" dirty="0">
              <a:solidFill>
                <a:schemeClr val="tx2">
                  <a:lumMod val="75000"/>
                </a:schemeClr>
              </a:solidFill>
            </a:endParaRPr>
          </a:p>
        </p:txBody>
      </p:sp>
      <p:sp>
        <p:nvSpPr>
          <p:cNvPr id="6" name="Content Placeholder 2"/>
          <p:cNvSpPr txBox="1">
            <a:spLocks/>
          </p:cNvSpPr>
          <p:nvPr/>
        </p:nvSpPr>
        <p:spPr>
          <a:xfrm>
            <a:off x="1818085" y="897731"/>
            <a:ext cx="4817401" cy="3509963"/>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85763" indent="-342900" algn="l">
              <a:buFont typeface="+mj-lt"/>
              <a:buAutoNum type="arabicPeriod"/>
            </a:pPr>
            <a:endParaRPr lang="en-US" sz="2100" dirty="0">
              <a:solidFill>
                <a:schemeClr val="tx2">
                  <a:lumMod val="75000"/>
                </a:schemeClr>
              </a:solidFill>
            </a:endParaRPr>
          </a:p>
        </p:txBody>
      </p:sp>
    </p:spTree>
    <p:extLst>
      <p:ext uri="{BB962C8B-B14F-4D97-AF65-F5344CB8AC3E}">
        <p14:creationId xmlns:p14="http://schemas.microsoft.com/office/powerpoint/2010/main" val="26728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ltLang="en-US" dirty="0" smtClean="0"/>
              <a:t>In Summary…</a:t>
            </a:r>
            <a:endParaRPr lang="en-US" dirty="0"/>
          </a:p>
        </p:txBody>
      </p:sp>
      <p:sp>
        <p:nvSpPr>
          <p:cNvPr id="2" name="Content Placeholder 1"/>
          <p:cNvSpPr>
            <a:spLocks noGrp="1"/>
          </p:cNvSpPr>
          <p:nvPr>
            <p:ph idx="1"/>
          </p:nvPr>
        </p:nvSpPr>
        <p:spPr/>
        <p:txBody>
          <a:bodyPr/>
          <a:lstStyle/>
          <a:p>
            <a:pPr>
              <a:defRPr/>
            </a:pPr>
            <a:r>
              <a:rPr lang="en-CA" sz="2400" dirty="0"/>
              <a:t>Integration solutions from device vendors benefit from Multi-vendor Interoperability issues as they maximize revenue when they sell their Single Vendor solution</a:t>
            </a:r>
          </a:p>
          <a:p>
            <a:pPr>
              <a:defRPr/>
            </a:pPr>
            <a:r>
              <a:rPr lang="en-CA" sz="2400" dirty="0"/>
              <a:t>However effective IEC 61850 Multi-Vendor Integration is possible </a:t>
            </a:r>
          </a:p>
          <a:p>
            <a:pPr>
              <a:defRPr/>
            </a:pPr>
            <a:r>
              <a:rPr lang="en-CA" sz="2400" dirty="0"/>
              <a:t>IEC-61850 Interoperability issues can be resolved </a:t>
            </a:r>
            <a:r>
              <a:rPr lang="en-CA" sz="2400" dirty="0" smtClean="0"/>
              <a:t>when companies are focused </a:t>
            </a:r>
            <a:r>
              <a:rPr lang="en-CA" sz="2400" dirty="0"/>
              <a:t>on providing true Multi-vendor </a:t>
            </a:r>
            <a:r>
              <a:rPr lang="en-CA" sz="2400" dirty="0" smtClean="0"/>
              <a:t>solutions</a:t>
            </a:r>
            <a:endParaRPr lang="en-CA" sz="2400" dirty="0"/>
          </a:p>
        </p:txBody>
      </p:sp>
      <p:sp>
        <p:nvSpPr>
          <p:cNvPr id="5" name="Subtitle 4"/>
          <p:cNvSpPr txBox="1">
            <a:spLocks/>
          </p:cNvSpPr>
          <p:nvPr/>
        </p:nvSpPr>
        <p:spPr>
          <a:xfrm>
            <a:off x="1494235" y="897732"/>
            <a:ext cx="6155531" cy="2160073"/>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CA" sz="1800" dirty="0"/>
          </a:p>
        </p:txBody>
      </p:sp>
      <p:sp>
        <p:nvSpPr>
          <p:cNvPr id="10" name="TextBox 9"/>
          <p:cNvSpPr txBox="1"/>
          <p:nvPr/>
        </p:nvSpPr>
        <p:spPr>
          <a:xfrm>
            <a:off x="1219200" y="3378021"/>
            <a:ext cx="6155531" cy="1200329"/>
          </a:xfrm>
          <a:prstGeom prst="rect">
            <a:avLst/>
          </a:prstGeom>
          <a:noFill/>
        </p:spPr>
        <p:txBody>
          <a:bodyPr wrap="square" rtlCol="0">
            <a:spAutoFit/>
          </a:bodyPr>
          <a:lstStyle/>
          <a:p>
            <a:pPr algn="ctr"/>
            <a:r>
              <a:rPr lang="en-US" dirty="0" smtClean="0"/>
              <a:t>Ameen H. Hamdon, P.Eng.</a:t>
            </a:r>
          </a:p>
          <a:p>
            <a:pPr algn="ctr"/>
            <a:r>
              <a:rPr lang="en-US" dirty="0" smtClean="0"/>
              <a:t>SUBNET Solutions Inc.</a:t>
            </a:r>
          </a:p>
          <a:p>
            <a:pPr algn="ctr"/>
            <a:r>
              <a:rPr lang="en-US" dirty="0" smtClean="0">
                <a:hlinkClick r:id="rId3"/>
              </a:rPr>
              <a:t>hamdon@SUBNET.com</a:t>
            </a:r>
            <a:endParaRPr lang="en-US" dirty="0" smtClean="0"/>
          </a:p>
          <a:p>
            <a:pPr algn="ctr"/>
            <a:r>
              <a:rPr lang="en-US" dirty="0" smtClean="0"/>
              <a:t>+1 403 270-8885 </a:t>
            </a:r>
            <a:endParaRPr lang="en-US" dirty="0"/>
          </a:p>
        </p:txBody>
      </p:sp>
    </p:spTree>
    <p:extLst>
      <p:ext uri="{BB962C8B-B14F-4D97-AF65-F5344CB8AC3E}">
        <p14:creationId xmlns:p14="http://schemas.microsoft.com/office/powerpoint/2010/main" val="38260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Utility Real Time Integration </a:t>
            </a:r>
            <a:r>
              <a:rPr lang="en-US" sz="2800" dirty="0"/>
              <a:t>complexity </a:t>
            </a:r>
            <a:r>
              <a:rPr lang="en-US" sz="2800" dirty="0" smtClean="0"/>
              <a:t>today </a:t>
            </a:r>
            <a:r>
              <a:rPr lang="en-US" sz="2800" dirty="0" smtClean="0"/>
              <a:t>is</a:t>
            </a:r>
            <a:br>
              <a:rPr lang="en-US" sz="2800" dirty="0" smtClean="0"/>
            </a:br>
            <a:r>
              <a:rPr lang="en-US" sz="2800" dirty="0" smtClean="0"/>
              <a:t>much more </a:t>
            </a:r>
            <a:r>
              <a:rPr lang="en-US" sz="2800" dirty="0"/>
              <a:t>than just </a:t>
            </a:r>
            <a:r>
              <a:rPr lang="en-US" sz="2800" dirty="0" smtClean="0"/>
              <a:t>SCADA Protocol </a:t>
            </a:r>
            <a:r>
              <a:rPr lang="en-US" sz="2800" dirty="0"/>
              <a:t>Translation</a:t>
            </a:r>
          </a:p>
        </p:txBody>
      </p:sp>
      <p:sp>
        <p:nvSpPr>
          <p:cNvPr id="3" name="Content Placeholder 2"/>
          <p:cNvSpPr>
            <a:spLocks noGrp="1"/>
          </p:cNvSpPr>
          <p:nvPr>
            <p:ph idx="1"/>
          </p:nvPr>
        </p:nvSpPr>
        <p:spPr/>
        <p:txBody>
          <a:bodyPr/>
          <a:lstStyle/>
          <a:p>
            <a:r>
              <a:rPr lang="en-US" dirty="0" smtClean="0"/>
              <a:t>SCADA and Non-SCADA data substation communications</a:t>
            </a:r>
          </a:p>
          <a:p>
            <a:r>
              <a:rPr lang="en-US" dirty="0"/>
              <a:t>Fault File Management</a:t>
            </a:r>
          </a:p>
          <a:p>
            <a:r>
              <a:rPr lang="en-US" dirty="0" smtClean="0"/>
              <a:t>Remote Engineering Access </a:t>
            </a:r>
            <a:r>
              <a:rPr lang="en-US" sz="1800" dirty="0"/>
              <a:t>(CIP-005, CIP-007)</a:t>
            </a:r>
            <a:endParaRPr lang="en-US" dirty="0" smtClean="0"/>
          </a:p>
          <a:p>
            <a:r>
              <a:rPr lang="en-US" dirty="0" smtClean="0"/>
              <a:t>Password Change Management </a:t>
            </a:r>
            <a:r>
              <a:rPr lang="en-US" sz="1800" dirty="0"/>
              <a:t>(CIP-005, CIP-007)</a:t>
            </a:r>
            <a:endParaRPr lang="en-US" dirty="0" smtClean="0"/>
          </a:p>
          <a:p>
            <a:r>
              <a:rPr lang="en-US" dirty="0" smtClean="0"/>
              <a:t>Configuration Management </a:t>
            </a:r>
            <a:r>
              <a:rPr lang="en-US" sz="1800" dirty="0"/>
              <a:t>(CIP-010)</a:t>
            </a:r>
          </a:p>
          <a:p>
            <a:endParaRPr lang="en-US" sz="1800" dirty="0"/>
          </a:p>
        </p:txBody>
      </p:sp>
    </p:spTree>
    <p:extLst>
      <p:ext uri="{BB962C8B-B14F-4D97-AF65-F5344CB8AC3E}">
        <p14:creationId xmlns:p14="http://schemas.microsoft.com/office/powerpoint/2010/main" val="37977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IEC-61850 Marketed Promise</a:t>
            </a:r>
            <a:endParaRPr lang="en-US" sz="3600" dirty="0"/>
          </a:p>
        </p:txBody>
      </p:sp>
      <p:sp>
        <p:nvSpPr>
          <p:cNvPr id="3" name="Content Placeholder 2"/>
          <p:cNvSpPr>
            <a:spLocks noGrp="1"/>
          </p:cNvSpPr>
          <p:nvPr>
            <p:ph idx="1"/>
          </p:nvPr>
        </p:nvSpPr>
        <p:spPr/>
        <p:txBody>
          <a:bodyPr/>
          <a:lstStyle/>
          <a:p>
            <a:r>
              <a:rPr lang="en-US" dirty="0" smtClean="0"/>
              <a:t>UCA/IEC-61850 </a:t>
            </a:r>
            <a:r>
              <a:rPr lang="en-US" dirty="0" smtClean="0"/>
              <a:t>had been marketed for approximately 15 years as the Electric Utility answer for…. </a:t>
            </a:r>
          </a:p>
          <a:p>
            <a:pPr lvl="1"/>
            <a:r>
              <a:rPr lang="en-US" dirty="0" smtClean="0"/>
              <a:t>Multi-vendor Interoperability</a:t>
            </a:r>
          </a:p>
          <a:p>
            <a:pPr lvl="1"/>
            <a:r>
              <a:rPr lang="en-US" dirty="0" smtClean="0"/>
              <a:t>Reducing IED Integration complexity</a:t>
            </a:r>
          </a:p>
          <a:p>
            <a:pPr lvl="2"/>
            <a:r>
              <a:rPr lang="en-US" dirty="0" smtClean="0"/>
              <a:t>Self Description, </a:t>
            </a:r>
            <a:r>
              <a:rPr lang="en-US" dirty="0" err="1" smtClean="0"/>
              <a:t>etc</a:t>
            </a:r>
            <a:endParaRPr lang="en-US" dirty="0"/>
          </a:p>
          <a:p>
            <a:pPr lvl="1"/>
            <a:r>
              <a:rPr lang="en-US" dirty="0" smtClean="0"/>
              <a:t>Enabling engineering efficiencies</a:t>
            </a:r>
          </a:p>
          <a:p>
            <a:pPr lvl="2"/>
            <a:r>
              <a:rPr lang="en-US" dirty="0" smtClean="0"/>
              <a:t>Configuration and Testing</a:t>
            </a:r>
          </a:p>
          <a:p>
            <a:pPr marL="0" indent="0">
              <a:buNone/>
            </a:pPr>
            <a:endParaRPr lang="en-US" dirty="0" smtClean="0"/>
          </a:p>
          <a:p>
            <a:endParaRPr lang="en-US" dirty="0"/>
          </a:p>
        </p:txBody>
      </p:sp>
    </p:spTree>
    <p:extLst>
      <p:ext uri="{BB962C8B-B14F-4D97-AF65-F5344CB8AC3E}">
        <p14:creationId xmlns:p14="http://schemas.microsoft.com/office/powerpoint/2010/main" val="34064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1288"/>
            <a:ext cx="9144000" cy="539750"/>
          </a:xfrm>
        </p:spPr>
        <p:txBody>
          <a:bodyPr>
            <a:noAutofit/>
          </a:bodyPr>
          <a:lstStyle/>
          <a:p>
            <a:r>
              <a:rPr lang="en-US" sz="2800" dirty="0"/>
              <a:t>Using IEC 61850 </a:t>
            </a:r>
            <a:r>
              <a:rPr lang="en-US" sz="2800" dirty="0" smtClean="0"/>
              <a:t>is intended to </a:t>
            </a:r>
            <a:r>
              <a:rPr lang="en-US" sz="2800" dirty="0" smtClean="0"/>
              <a:t>assist with </a:t>
            </a:r>
            <a:r>
              <a:rPr lang="en-US" sz="2800" dirty="0"/>
              <a:t>this </a:t>
            </a:r>
            <a:r>
              <a:rPr lang="en-US" sz="2800" dirty="0" smtClean="0"/>
              <a:t>complexity</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763" y="687219"/>
            <a:ext cx="5638985" cy="40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06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Presentation Overview</a:t>
            </a:r>
            <a:endParaRPr lang="en-US" sz="3600" dirty="0"/>
          </a:p>
        </p:txBody>
      </p:sp>
      <p:sp>
        <p:nvSpPr>
          <p:cNvPr id="3" name="Content Placeholder 2"/>
          <p:cNvSpPr>
            <a:spLocks noGrp="1"/>
          </p:cNvSpPr>
          <p:nvPr>
            <p:ph idx="1"/>
          </p:nvPr>
        </p:nvSpPr>
        <p:spPr/>
        <p:txBody>
          <a:bodyPr/>
          <a:lstStyle/>
          <a:p>
            <a:r>
              <a:rPr lang="en-US" dirty="0" smtClean="0"/>
              <a:t>This presentation outlines recent history of the state of IEC-61850 Interoperability</a:t>
            </a:r>
          </a:p>
          <a:p>
            <a:pPr marL="971550" lvl="1" indent="-514350">
              <a:buFont typeface="+mj-lt"/>
              <a:buAutoNum type="arabicPeriod"/>
            </a:pPr>
            <a:r>
              <a:rPr lang="en-US" dirty="0" smtClean="0"/>
              <a:t>Review Results from Recent IEC-61850 IOPs</a:t>
            </a:r>
          </a:p>
          <a:p>
            <a:pPr marL="971550" lvl="1" indent="-514350">
              <a:buFont typeface="+mj-lt"/>
              <a:buAutoNum type="arabicPeriod"/>
            </a:pPr>
            <a:r>
              <a:rPr lang="en-US" dirty="0" smtClean="0"/>
              <a:t>Review Issues and Solutions for a Major</a:t>
            </a:r>
            <a:br>
              <a:rPr lang="en-US" dirty="0" smtClean="0"/>
            </a:br>
            <a:r>
              <a:rPr lang="en-US" dirty="0" smtClean="0"/>
              <a:t>Multi-Vendor IEC-61850 Utility Project</a:t>
            </a:r>
          </a:p>
          <a:p>
            <a:pPr marL="971550" lvl="1" indent="-514350">
              <a:buFont typeface="+mj-lt"/>
              <a:buAutoNum type="arabicPeriod"/>
            </a:pPr>
            <a:r>
              <a:rPr lang="en-US" dirty="0" smtClean="0"/>
              <a:t>Discusses vendor business cases “for” and “against” effective Multi-Vendor IEC-61850 Interoperability  </a:t>
            </a:r>
            <a:endParaRPr lang="en-US" dirty="0"/>
          </a:p>
        </p:txBody>
      </p:sp>
    </p:spTree>
    <p:extLst>
      <p:ext uri="{BB962C8B-B14F-4D97-AF65-F5344CB8AC3E}">
        <p14:creationId xmlns:p14="http://schemas.microsoft.com/office/powerpoint/2010/main" val="390622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noAutofit/>
          </a:bodyPr>
          <a:lstStyle/>
          <a:p>
            <a:r>
              <a:rPr lang="en-US" altLang="en-US" dirty="0"/>
              <a:t>Single Vendor IEC 61580 Interoperability = </a:t>
            </a:r>
            <a:r>
              <a:rPr lang="en-US" altLang="en-US" dirty="0" smtClean="0"/>
              <a:t>Okay</a:t>
            </a:r>
            <a:endParaRPr lang="en-US" altLang="en-US" dirty="0"/>
          </a:p>
        </p:txBody>
      </p:sp>
      <p:sp>
        <p:nvSpPr>
          <p:cNvPr id="12" name="Rectangle 11"/>
          <p:cNvSpPr/>
          <p:nvPr/>
        </p:nvSpPr>
        <p:spPr>
          <a:xfrm>
            <a:off x="3957638" y="1969368"/>
            <a:ext cx="9144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Relay</a:t>
            </a:r>
          </a:p>
        </p:txBody>
      </p:sp>
      <p:sp>
        <p:nvSpPr>
          <p:cNvPr id="13" name="Rectangle 12"/>
          <p:cNvSpPr/>
          <p:nvPr/>
        </p:nvSpPr>
        <p:spPr>
          <a:xfrm>
            <a:off x="1671638" y="1969368"/>
            <a:ext cx="9144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Relay</a:t>
            </a:r>
          </a:p>
        </p:txBody>
      </p:sp>
      <p:cxnSp>
        <p:nvCxnSpPr>
          <p:cNvPr id="29" name="Straight Connector 28"/>
          <p:cNvCxnSpPr>
            <a:endCxn id="13" idx="0"/>
          </p:cNvCxnSpPr>
          <p:nvPr/>
        </p:nvCxnSpPr>
        <p:spPr>
          <a:xfrm>
            <a:off x="2128838" y="1702668"/>
            <a:ext cx="0" cy="266700"/>
          </a:xfrm>
          <a:prstGeom prst="line">
            <a:avLst/>
          </a:prstGeom>
        </p:spPr>
        <p:style>
          <a:lnRef idx="3">
            <a:schemeClr val="dk1"/>
          </a:lnRef>
          <a:fillRef idx="0">
            <a:schemeClr val="dk1"/>
          </a:fillRef>
          <a:effectRef idx="2">
            <a:schemeClr val="dk1"/>
          </a:effectRef>
          <a:fontRef idx="minor">
            <a:schemeClr val="tx1"/>
          </a:fontRef>
        </p:style>
      </p:cxnSp>
      <p:sp>
        <p:nvSpPr>
          <p:cNvPr id="33" name="Rectangle 32"/>
          <p:cNvSpPr/>
          <p:nvPr/>
        </p:nvSpPr>
        <p:spPr>
          <a:xfrm>
            <a:off x="1943100" y="1131168"/>
            <a:ext cx="11430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Gateway</a:t>
            </a:r>
          </a:p>
        </p:txBody>
      </p:sp>
      <p:sp>
        <p:nvSpPr>
          <p:cNvPr id="34" name="Rectangle 33"/>
          <p:cNvSpPr/>
          <p:nvPr/>
        </p:nvSpPr>
        <p:spPr>
          <a:xfrm>
            <a:off x="2814638" y="1969368"/>
            <a:ext cx="9144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Relay</a:t>
            </a:r>
          </a:p>
        </p:txBody>
      </p:sp>
      <p:sp>
        <p:nvSpPr>
          <p:cNvPr id="12296" name="TextBox 43"/>
          <p:cNvSpPr txBox="1">
            <a:spLocks noChangeArrowheads="1"/>
          </p:cNvSpPr>
          <p:nvPr/>
        </p:nvSpPr>
        <p:spPr bwMode="auto">
          <a:xfrm>
            <a:off x="4700588" y="1507406"/>
            <a:ext cx="1543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a:latin typeface="Arial" panose="020B0604020202020204" pitchFamily="34" charset="0"/>
              </a:rPr>
              <a:t>61850</a:t>
            </a:r>
          </a:p>
        </p:txBody>
      </p:sp>
      <p:cxnSp>
        <p:nvCxnSpPr>
          <p:cNvPr id="45" name="Straight Connector 44"/>
          <p:cNvCxnSpPr>
            <a:endCxn id="34" idx="0"/>
          </p:cNvCxnSpPr>
          <p:nvPr/>
        </p:nvCxnSpPr>
        <p:spPr>
          <a:xfrm>
            <a:off x="3271838" y="1712194"/>
            <a:ext cx="0" cy="257175"/>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a:endCxn id="12" idx="0"/>
          </p:cNvCxnSpPr>
          <p:nvPr/>
        </p:nvCxnSpPr>
        <p:spPr>
          <a:xfrm>
            <a:off x="4414838" y="1702668"/>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H="1" flipV="1">
            <a:off x="1843088" y="1702669"/>
            <a:ext cx="2800350" cy="9525"/>
          </a:xfrm>
          <a:prstGeom prst="line">
            <a:avLst/>
          </a:prstGeom>
        </p:spPr>
        <p:style>
          <a:lnRef idx="3">
            <a:schemeClr val="dk1"/>
          </a:lnRef>
          <a:fillRef idx="0">
            <a:schemeClr val="dk1"/>
          </a:fillRef>
          <a:effectRef idx="2">
            <a:schemeClr val="dk1"/>
          </a:effectRef>
          <a:fontRef idx="minor">
            <a:schemeClr val="tx1"/>
          </a:fontRef>
        </p:style>
      </p:cxnSp>
      <p:pic>
        <p:nvPicPr>
          <p:cNvPr id="94" name="Picture 9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061569"/>
            <a:ext cx="885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1226419"/>
            <a:ext cx="885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97"/>
          <p:cNvSpPr/>
          <p:nvPr/>
        </p:nvSpPr>
        <p:spPr>
          <a:xfrm>
            <a:off x="3429000" y="1131168"/>
            <a:ext cx="11430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HMI</a:t>
            </a:r>
          </a:p>
        </p:txBody>
      </p:sp>
      <p:cxnSp>
        <p:nvCxnSpPr>
          <p:cNvPr id="99" name="Straight Connector 98"/>
          <p:cNvCxnSpPr/>
          <p:nvPr/>
        </p:nvCxnSpPr>
        <p:spPr>
          <a:xfrm>
            <a:off x="4000500" y="1455018"/>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100" name="Straight Connector 99"/>
          <p:cNvCxnSpPr/>
          <p:nvPr/>
        </p:nvCxnSpPr>
        <p:spPr>
          <a:xfrm>
            <a:off x="2571750" y="1455018"/>
            <a:ext cx="0" cy="26670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p:cNvGrpSpPr>
            <a:grpSpLocks/>
          </p:cNvGrpSpPr>
          <p:nvPr/>
        </p:nvGrpSpPr>
        <p:grpSpPr bwMode="auto">
          <a:xfrm>
            <a:off x="1671637" y="2902818"/>
            <a:ext cx="3986213" cy="1181100"/>
            <a:chOff x="704850" y="2647950"/>
            <a:chExt cx="5314950" cy="1181100"/>
          </a:xfrm>
        </p:grpSpPr>
        <p:sp>
          <p:nvSpPr>
            <p:cNvPr id="84" name="Rectangle 83"/>
            <p:cNvSpPr/>
            <p:nvPr/>
          </p:nvSpPr>
          <p:spPr>
            <a:xfrm>
              <a:off x="3752850" y="3486150"/>
              <a:ext cx="12192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Relay</a:t>
              </a:r>
            </a:p>
          </p:txBody>
        </p:sp>
        <p:sp>
          <p:nvSpPr>
            <p:cNvPr id="85" name="Rectangle 84"/>
            <p:cNvSpPr/>
            <p:nvPr/>
          </p:nvSpPr>
          <p:spPr>
            <a:xfrm>
              <a:off x="704850" y="3486150"/>
              <a:ext cx="12192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Relay</a:t>
              </a:r>
            </a:p>
          </p:txBody>
        </p:sp>
        <p:sp>
          <p:nvSpPr>
            <p:cNvPr id="88" name="Rectangle 87"/>
            <p:cNvSpPr/>
            <p:nvPr/>
          </p:nvSpPr>
          <p:spPr>
            <a:xfrm>
              <a:off x="2228850" y="3486150"/>
              <a:ext cx="12192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Relay</a:t>
              </a:r>
            </a:p>
          </p:txBody>
        </p:sp>
        <p:sp>
          <p:nvSpPr>
            <p:cNvPr id="12309" name="TextBox 88"/>
            <p:cNvSpPr txBox="1">
              <a:spLocks noChangeArrowheads="1"/>
            </p:cNvSpPr>
            <p:nvPr/>
          </p:nvSpPr>
          <p:spPr bwMode="auto">
            <a:xfrm>
              <a:off x="4743449" y="3024188"/>
              <a:ext cx="127635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a:latin typeface="Arial" panose="020B0604020202020204" pitchFamily="34" charset="0"/>
                </a:rPr>
                <a:t>61850</a:t>
              </a:r>
            </a:p>
          </p:txBody>
        </p:sp>
        <p:cxnSp>
          <p:nvCxnSpPr>
            <p:cNvPr id="101" name="Straight Connector 100"/>
            <p:cNvCxnSpPr/>
            <p:nvPr/>
          </p:nvCxnSpPr>
          <p:spPr>
            <a:xfrm>
              <a:off x="1350963" y="3219450"/>
              <a:ext cx="0" cy="266700"/>
            </a:xfrm>
            <a:prstGeom prst="line">
              <a:avLst/>
            </a:prstGeom>
          </p:spPr>
          <p:style>
            <a:lnRef idx="3">
              <a:schemeClr val="dk1"/>
            </a:lnRef>
            <a:fillRef idx="0">
              <a:schemeClr val="dk1"/>
            </a:fillRef>
            <a:effectRef idx="2">
              <a:schemeClr val="dk1"/>
            </a:effectRef>
            <a:fontRef idx="minor">
              <a:schemeClr val="tx1"/>
            </a:fontRef>
          </p:style>
        </p:cxnSp>
        <p:sp>
          <p:nvSpPr>
            <p:cNvPr id="102" name="Rectangle 101"/>
            <p:cNvSpPr/>
            <p:nvPr/>
          </p:nvSpPr>
          <p:spPr>
            <a:xfrm>
              <a:off x="1103313" y="2647950"/>
              <a:ext cx="1524000" cy="323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Gateway</a:t>
              </a:r>
            </a:p>
          </p:txBody>
        </p:sp>
        <p:cxnSp>
          <p:nvCxnSpPr>
            <p:cNvPr id="103" name="Straight Connector 102"/>
            <p:cNvCxnSpPr/>
            <p:nvPr/>
          </p:nvCxnSpPr>
          <p:spPr>
            <a:xfrm>
              <a:off x="2874963" y="3228975"/>
              <a:ext cx="0" cy="257175"/>
            </a:xfrm>
            <a:prstGeom prst="line">
              <a:avLst/>
            </a:prstGeom>
          </p:spPr>
          <p:style>
            <a:lnRef idx="3">
              <a:schemeClr val="dk1"/>
            </a:lnRef>
            <a:fillRef idx="0">
              <a:schemeClr val="dk1"/>
            </a:fillRef>
            <a:effectRef idx="2">
              <a:schemeClr val="dk1"/>
            </a:effectRef>
            <a:fontRef idx="minor">
              <a:schemeClr val="tx1"/>
            </a:fontRef>
          </p:style>
        </p:cxnSp>
        <p:cxnSp>
          <p:nvCxnSpPr>
            <p:cNvPr id="104" name="Straight Connector 103"/>
            <p:cNvCxnSpPr/>
            <p:nvPr/>
          </p:nvCxnSpPr>
          <p:spPr>
            <a:xfrm>
              <a:off x="4398963" y="3219450"/>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105" name="Straight Connector 104"/>
            <p:cNvCxnSpPr/>
            <p:nvPr/>
          </p:nvCxnSpPr>
          <p:spPr>
            <a:xfrm flipH="1" flipV="1">
              <a:off x="969963" y="3219450"/>
              <a:ext cx="3733800" cy="9525"/>
            </a:xfrm>
            <a:prstGeom prst="line">
              <a:avLst/>
            </a:prstGeom>
          </p:spPr>
          <p:style>
            <a:lnRef idx="3">
              <a:schemeClr val="dk1"/>
            </a:lnRef>
            <a:fillRef idx="0">
              <a:schemeClr val="dk1"/>
            </a:fillRef>
            <a:effectRef idx="2">
              <a:schemeClr val="dk1"/>
            </a:effectRef>
            <a:fontRef idx="minor">
              <a:schemeClr val="tx1"/>
            </a:fontRef>
          </p:style>
        </p:cxnSp>
        <p:sp>
          <p:nvSpPr>
            <p:cNvPr id="106" name="Rectangle 105"/>
            <p:cNvSpPr/>
            <p:nvPr/>
          </p:nvSpPr>
          <p:spPr>
            <a:xfrm>
              <a:off x="3084513" y="2647950"/>
              <a:ext cx="1524000" cy="323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HMI</a:t>
              </a:r>
            </a:p>
          </p:txBody>
        </p:sp>
        <p:cxnSp>
          <p:nvCxnSpPr>
            <p:cNvPr id="107" name="Straight Connector 106"/>
            <p:cNvCxnSpPr/>
            <p:nvPr/>
          </p:nvCxnSpPr>
          <p:spPr>
            <a:xfrm>
              <a:off x="3886200" y="2971800"/>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108" name="Straight Connector 107"/>
            <p:cNvCxnSpPr/>
            <p:nvPr/>
          </p:nvCxnSpPr>
          <p:spPr>
            <a:xfrm>
              <a:off x="1941513" y="2971800"/>
              <a:ext cx="0" cy="26670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012701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noAutofit/>
          </a:bodyPr>
          <a:lstStyle/>
          <a:p>
            <a:r>
              <a:rPr lang="en-US" altLang="en-US" dirty="0"/>
              <a:t>What about Multi-Vendor </a:t>
            </a:r>
            <a:r>
              <a:rPr lang="en-US" altLang="en-US" dirty="0" smtClean="0"/>
              <a:t> </a:t>
            </a:r>
            <a:br>
              <a:rPr lang="en-US" altLang="en-US" dirty="0" smtClean="0"/>
            </a:br>
            <a:r>
              <a:rPr lang="en-US" altLang="en-US" dirty="0" smtClean="0"/>
              <a:t>IEC-61580 Interoperability?</a:t>
            </a:r>
            <a:endParaRPr lang="en-US" altLang="en-US" dirty="0"/>
          </a:p>
        </p:txBody>
      </p:sp>
      <p:sp>
        <p:nvSpPr>
          <p:cNvPr id="2" name="TextBox 1"/>
          <p:cNvSpPr txBox="1">
            <a:spLocks noChangeArrowheads="1"/>
          </p:cNvSpPr>
          <p:nvPr/>
        </p:nvSpPr>
        <p:spPr bwMode="auto">
          <a:xfrm>
            <a:off x="6828248" y="1818326"/>
            <a:ext cx="857250"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625" b="1" dirty="0">
                <a:solidFill>
                  <a:srgbClr val="C00000"/>
                </a:solidFill>
                <a:latin typeface="Arial" panose="020B0604020202020204" pitchFamily="34" charset="0"/>
              </a:rPr>
              <a:t>?</a:t>
            </a:r>
          </a:p>
        </p:txBody>
      </p:sp>
      <p:sp>
        <p:nvSpPr>
          <p:cNvPr id="38" name="Rectangle 37"/>
          <p:cNvSpPr/>
          <p:nvPr/>
        </p:nvSpPr>
        <p:spPr>
          <a:xfrm>
            <a:off x="3957638" y="2794836"/>
            <a:ext cx="914400" cy="342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100" dirty="0"/>
              <a:t>Relay</a:t>
            </a:r>
          </a:p>
        </p:txBody>
      </p:sp>
      <p:sp>
        <p:nvSpPr>
          <p:cNvPr id="39" name="Rectangle 38"/>
          <p:cNvSpPr/>
          <p:nvPr/>
        </p:nvSpPr>
        <p:spPr>
          <a:xfrm>
            <a:off x="1671638" y="2794836"/>
            <a:ext cx="9144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Relay</a:t>
            </a:r>
          </a:p>
        </p:txBody>
      </p:sp>
      <p:sp>
        <p:nvSpPr>
          <p:cNvPr id="40" name="Rectangle 39"/>
          <p:cNvSpPr/>
          <p:nvPr/>
        </p:nvSpPr>
        <p:spPr>
          <a:xfrm>
            <a:off x="2814638" y="2794836"/>
            <a:ext cx="9144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100" dirty="0"/>
              <a:t>Relay</a:t>
            </a:r>
          </a:p>
        </p:txBody>
      </p:sp>
      <p:sp>
        <p:nvSpPr>
          <p:cNvPr id="13319" name="TextBox 40"/>
          <p:cNvSpPr txBox="1">
            <a:spLocks noChangeArrowheads="1"/>
          </p:cNvSpPr>
          <p:nvPr/>
        </p:nvSpPr>
        <p:spPr bwMode="auto">
          <a:xfrm>
            <a:off x="5223125" y="2332122"/>
            <a:ext cx="1543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dirty="0">
                <a:latin typeface="Arial" panose="020B0604020202020204" pitchFamily="34" charset="0"/>
              </a:rPr>
              <a:t>IEC-61850</a:t>
            </a:r>
          </a:p>
        </p:txBody>
      </p:sp>
      <p:cxnSp>
        <p:nvCxnSpPr>
          <p:cNvPr id="43" name="Straight Connector 42"/>
          <p:cNvCxnSpPr/>
          <p:nvPr/>
        </p:nvCxnSpPr>
        <p:spPr>
          <a:xfrm>
            <a:off x="2156222" y="2528136"/>
            <a:ext cx="0" cy="266700"/>
          </a:xfrm>
          <a:prstGeom prst="line">
            <a:avLst/>
          </a:prstGeom>
        </p:spPr>
        <p:style>
          <a:lnRef idx="3">
            <a:schemeClr val="dk1"/>
          </a:lnRef>
          <a:fillRef idx="0">
            <a:schemeClr val="dk1"/>
          </a:fillRef>
          <a:effectRef idx="2">
            <a:schemeClr val="dk1"/>
          </a:effectRef>
          <a:fontRef idx="minor">
            <a:schemeClr val="tx1"/>
          </a:fontRef>
        </p:style>
      </p:cxnSp>
      <p:sp>
        <p:nvSpPr>
          <p:cNvPr id="46" name="Rectangle 45"/>
          <p:cNvSpPr/>
          <p:nvPr/>
        </p:nvSpPr>
        <p:spPr>
          <a:xfrm>
            <a:off x="1970485" y="1956636"/>
            <a:ext cx="1143000" cy="323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Gateway</a:t>
            </a:r>
          </a:p>
        </p:txBody>
      </p:sp>
      <p:cxnSp>
        <p:nvCxnSpPr>
          <p:cNvPr id="47" name="Straight Connector 46"/>
          <p:cNvCxnSpPr/>
          <p:nvPr/>
        </p:nvCxnSpPr>
        <p:spPr>
          <a:xfrm>
            <a:off x="3299222" y="2537662"/>
            <a:ext cx="0" cy="257175"/>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4442222" y="2528136"/>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flipV="1">
            <a:off x="1870472" y="2528137"/>
            <a:ext cx="2800350" cy="9525"/>
          </a:xfrm>
          <a:prstGeom prst="line">
            <a:avLst/>
          </a:prstGeom>
        </p:spPr>
        <p:style>
          <a:lnRef idx="3">
            <a:schemeClr val="dk1"/>
          </a:lnRef>
          <a:fillRef idx="0">
            <a:schemeClr val="dk1"/>
          </a:fillRef>
          <a:effectRef idx="2">
            <a:schemeClr val="dk1"/>
          </a:effectRef>
          <a:fontRef idx="minor">
            <a:schemeClr val="tx1"/>
          </a:fontRef>
        </p:style>
      </p:cxnSp>
      <p:sp>
        <p:nvSpPr>
          <p:cNvPr id="51" name="Rectangle 50"/>
          <p:cNvSpPr/>
          <p:nvPr/>
        </p:nvSpPr>
        <p:spPr>
          <a:xfrm>
            <a:off x="3456385" y="1956636"/>
            <a:ext cx="1143000" cy="323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t>HMI</a:t>
            </a:r>
          </a:p>
        </p:txBody>
      </p:sp>
      <p:cxnSp>
        <p:nvCxnSpPr>
          <p:cNvPr id="53" name="Straight Connector 52"/>
          <p:cNvCxnSpPr/>
          <p:nvPr/>
        </p:nvCxnSpPr>
        <p:spPr>
          <a:xfrm>
            <a:off x="4057650" y="2280486"/>
            <a:ext cx="0" cy="266700"/>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a:off x="2599135" y="2280486"/>
            <a:ext cx="0" cy="266700"/>
          </a:xfrm>
          <a:prstGeom prst="line">
            <a:avLst/>
          </a:prstGeom>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670338" y="3394910"/>
            <a:ext cx="974113" cy="923330"/>
          </a:xfrm>
          <a:prstGeom prst="rect">
            <a:avLst/>
          </a:prstGeom>
          <a:noFill/>
        </p:spPr>
        <p:txBody>
          <a:bodyPr wrap="none" rtlCol="0">
            <a:spAutoFit/>
          </a:bodyPr>
          <a:lstStyle/>
          <a:p>
            <a:pPr algn="ctr"/>
            <a:r>
              <a:rPr lang="en-US" b="1" dirty="0" smtClean="0">
                <a:solidFill>
                  <a:schemeClr val="accent1">
                    <a:lumMod val="75000"/>
                  </a:schemeClr>
                </a:solidFill>
              </a:rPr>
              <a:t>Relay</a:t>
            </a:r>
          </a:p>
          <a:p>
            <a:pPr algn="ctr"/>
            <a:r>
              <a:rPr lang="en-US" b="1" dirty="0" smtClean="0">
                <a:solidFill>
                  <a:schemeClr val="accent1">
                    <a:lumMod val="75000"/>
                  </a:schemeClr>
                </a:solidFill>
              </a:rPr>
              <a:t>Vendor</a:t>
            </a:r>
          </a:p>
          <a:p>
            <a:pPr algn="ctr"/>
            <a:r>
              <a:rPr lang="en-US" b="1" dirty="0">
                <a:solidFill>
                  <a:schemeClr val="accent1">
                    <a:lumMod val="75000"/>
                  </a:schemeClr>
                </a:solidFill>
              </a:rPr>
              <a:t>A</a:t>
            </a:r>
          </a:p>
        </p:txBody>
      </p:sp>
      <p:sp>
        <p:nvSpPr>
          <p:cNvPr id="17" name="TextBox 16"/>
          <p:cNvSpPr txBox="1"/>
          <p:nvPr/>
        </p:nvSpPr>
        <p:spPr>
          <a:xfrm>
            <a:off x="2814638" y="3394909"/>
            <a:ext cx="974113" cy="923330"/>
          </a:xfrm>
          <a:prstGeom prst="rect">
            <a:avLst/>
          </a:prstGeom>
          <a:noFill/>
        </p:spPr>
        <p:txBody>
          <a:bodyPr wrap="none" rtlCol="0">
            <a:spAutoFit/>
          </a:bodyPr>
          <a:lstStyle/>
          <a:p>
            <a:pPr algn="ctr"/>
            <a:r>
              <a:rPr lang="en-US" b="1" dirty="0" smtClean="0"/>
              <a:t>Relay</a:t>
            </a:r>
          </a:p>
          <a:p>
            <a:pPr algn="ctr"/>
            <a:r>
              <a:rPr lang="en-US" b="1" dirty="0" smtClean="0"/>
              <a:t>Vendor</a:t>
            </a:r>
          </a:p>
          <a:p>
            <a:pPr algn="ctr"/>
            <a:r>
              <a:rPr lang="en-US" b="1" dirty="0" smtClean="0"/>
              <a:t>B</a:t>
            </a:r>
            <a:endParaRPr lang="en-US" b="1" dirty="0"/>
          </a:p>
        </p:txBody>
      </p:sp>
      <p:sp>
        <p:nvSpPr>
          <p:cNvPr id="18" name="TextBox 17"/>
          <p:cNvSpPr txBox="1"/>
          <p:nvPr/>
        </p:nvSpPr>
        <p:spPr>
          <a:xfrm>
            <a:off x="3955482" y="3385386"/>
            <a:ext cx="974113" cy="923330"/>
          </a:xfrm>
          <a:prstGeom prst="rect">
            <a:avLst/>
          </a:prstGeom>
          <a:noFill/>
        </p:spPr>
        <p:txBody>
          <a:bodyPr wrap="none" rtlCol="0">
            <a:spAutoFit/>
          </a:bodyPr>
          <a:lstStyle/>
          <a:p>
            <a:pPr algn="ctr"/>
            <a:r>
              <a:rPr lang="en-US" b="1" dirty="0" smtClean="0">
                <a:solidFill>
                  <a:schemeClr val="accent3">
                    <a:lumMod val="75000"/>
                  </a:schemeClr>
                </a:solidFill>
              </a:rPr>
              <a:t>Relay</a:t>
            </a:r>
          </a:p>
          <a:p>
            <a:pPr algn="ctr"/>
            <a:r>
              <a:rPr lang="en-US" b="1" dirty="0" smtClean="0">
                <a:solidFill>
                  <a:schemeClr val="accent3">
                    <a:lumMod val="75000"/>
                  </a:schemeClr>
                </a:solidFill>
              </a:rPr>
              <a:t>Vendor</a:t>
            </a:r>
          </a:p>
          <a:p>
            <a:pPr algn="ctr"/>
            <a:r>
              <a:rPr lang="en-US" b="1" dirty="0">
                <a:solidFill>
                  <a:schemeClr val="accent3">
                    <a:lumMod val="75000"/>
                  </a:schemeClr>
                </a:solidFill>
              </a:rPr>
              <a:t>C</a:t>
            </a:r>
          </a:p>
        </p:txBody>
      </p:sp>
    </p:spTree>
    <p:extLst>
      <p:ext uri="{BB962C8B-B14F-4D97-AF65-F5344CB8AC3E}">
        <p14:creationId xmlns:p14="http://schemas.microsoft.com/office/powerpoint/2010/main" val="46569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BNET-UG-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64F72B46-B585-482C-800D-32F8233E8393}" vid="{0646A35D-0989-4301-9BD3-3D065EC96B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D455895AF5E542A72460E07482D127" ma:contentTypeVersion="0" ma:contentTypeDescription="Create a new document." ma:contentTypeScope="" ma:versionID="80c90d3f75576fcb709dcfdd160c7456">
  <xsd:schema xmlns:xsd="http://www.w3.org/2001/XMLSchema" xmlns:xs="http://www.w3.org/2001/XMLSchema" xmlns:p="http://schemas.microsoft.com/office/2006/metadata/properties" targetNamespace="http://schemas.microsoft.com/office/2006/metadata/properties" ma:root="true" ma:fieldsID="393adde7ee1a707d6e9f5d130748084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4A64D-6C0A-434F-88E6-5221EFE77B34}">
  <ds:schemaRefs>
    <ds:schemaRef ds:uri="http://schemas.microsoft.com/sharepoint/v3/contenttype/forms"/>
  </ds:schemaRefs>
</ds:datastoreItem>
</file>

<file path=customXml/itemProps2.xml><?xml version="1.0" encoding="utf-8"?>
<ds:datastoreItem xmlns:ds="http://schemas.openxmlformats.org/officeDocument/2006/customXml" ds:itemID="{0D2640C0-531D-4371-998F-81F36EE29F6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0A27F0B-C01A-4988-AB85-E9EA87F4A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SUBNET 2015</Template>
  <TotalTime>363</TotalTime>
  <Words>1381</Words>
  <Application>Microsoft Office PowerPoint</Application>
  <PresentationFormat>On-screen Show (16:9)</PresentationFormat>
  <Paragraphs>246</Paragraphs>
  <Slides>31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SUBNET-UG-Presentation-Template</vt:lpstr>
      <vt:lpstr>Standards Are Note Enough!  Challenges of IEC- 61850 Interoperability</vt:lpstr>
      <vt:lpstr>Happy Canadian Thanksgiving!</vt:lpstr>
      <vt:lpstr>The “Smarter” Grid Tomorrow – The Risk and Reward? </vt:lpstr>
      <vt:lpstr>Utility Real Time Integration complexity today is much more than just SCADA Protocol Translation</vt:lpstr>
      <vt:lpstr>IEC-61850 Marketed Promise</vt:lpstr>
      <vt:lpstr>Using IEC 61850 is intended to assist with this complexity</vt:lpstr>
      <vt:lpstr>Presentation Overview</vt:lpstr>
      <vt:lpstr>Single Vendor IEC 61580 Interoperability = Okay</vt:lpstr>
      <vt:lpstr>What about Multi-Vendor   IEC-61580 Interoperability?</vt:lpstr>
      <vt:lpstr>Recent IEC 61850 Interoperability Panels</vt:lpstr>
      <vt:lpstr>IEC 61850 IOP Interoperability Issues - 2011</vt:lpstr>
      <vt:lpstr>IEC 61850 IOP Interoperability Issues - 2013</vt:lpstr>
      <vt:lpstr>IEC 61850 IOP Interoperability Issues - 2013</vt:lpstr>
      <vt:lpstr>IEC 61850 IOP Interoperability Issues - 2013</vt:lpstr>
      <vt:lpstr>CIGRE 2014 IEC 61850 IOP Interoperability Issues</vt:lpstr>
      <vt:lpstr>IEC 61850 2015 IOP Event Details</vt:lpstr>
      <vt:lpstr>IEC 61850 2015 IOP Participating Companies</vt:lpstr>
      <vt:lpstr>IEC 61850 2015 IOP Preparation &amp; Planning</vt:lpstr>
      <vt:lpstr>The Reality of 61580 Interoperability</vt:lpstr>
      <vt:lpstr>A North American Interoperability Challenges List</vt:lpstr>
      <vt:lpstr>A North American Interoperability Challenges List</vt:lpstr>
      <vt:lpstr>Using IEC 61850 can assist with the complexity</vt:lpstr>
      <vt:lpstr>Result of IEC-61850 Issues</vt:lpstr>
      <vt:lpstr>IED Vendors Smart Grid Business Case for Profit Maximization</vt:lpstr>
      <vt:lpstr>Southern California Edison Irvine Smart Grid Demonstration</vt:lpstr>
      <vt:lpstr>Using IEC 61850 for Enterprise Management</vt:lpstr>
      <vt:lpstr>Integrated Solution using IEC 61850</vt:lpstr>
      <vt:lpstr>IEC 61850 SCL Files are Extensible</vt:lpstr>
      <vt:lpstr>Solving part of the problem</vt:lpstr>
      <vt:lpstr>IEC 61850 SCL Implementation</vt:lpstr>
      <vt:lpstr>In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SUBNET User Group Conference 2011</dc:subject>
  <dc:creator>Ameen Hamdon</dc:creator>
  <dc:description>Questions may be directed to brian.neufeld@SUBNET.com.</dc:description>
  <cp:lastModifiedBy>Ameen Hamdon</cp:lastModifiedBy>
  <cp:revision>34</cp:revision>
  <dcterms:created xsi:type="dcterms:W3CDTF">2015-10-11T23:13:16Z</dcterms:created>
  <dcterms:modified xsi:type="dcterms:W3CDTF">2015-10-12T20:50:24Z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0x010100EDD455895AF5E542A72460E07482D127</vt:lpwstr>
  </property>
</Properties>
</file>